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3"/>
  </p:notesMasterIdLst>
  <p:sldIdLst>
    <p:sldId id="256" r:id="rId2"/>
    <p:sldId id="397" r:id="rId3"/>
    <p:sldId id="466" r:id="rId4"/>
    <p:sldId id="533" r:id="rId5"/>
    <p:sldId id="537" r:id="rId6"/>
    <p:sldId id="470" r:id="rId7"/>
    <p:sldId id="546" r:id="rId8"/>
    <p:sldId id="548" r:id="rId9"/>
    <p:sldId id="549" r:id="rId10"/>
    <p:sldId id="550" r:id="rId11"/>
    <p:sldId id="547" r:id="rId12"/>
    <p:sldId id="538" r:id="rId13"/>
    <p:sldId id="471" r:id="rId14"/>
    <p:sldId id="474" r:id="rId15"/>
    <p:sldId id="516" r:id="rId16"/>
    <p:sldId id="515" r:id="rId17"/>
    <p:sldId id="475" r:id="rId18"/>
    <p:sldId id="476" r:id="rId19"/>
    <p:sldId id="477" r:id="rId20"/>
    <p:sldId id="468" r:id="rId21"/>
    <p:sldId id="467" r:id="rId22"/>
    <p:sldId id="469" r:id="rId23"/>
    <p:sldId id="514" r:id="rId24"/>
    <p:sldId id="419" r:id="rId25"/>
    <p:sldId id="478" r:id="rId26"/>
    <p:sldId id="517" r:id="rId27"/>
    <p:sldId id="539" r:id="rId28"/>
    <p:sldId id="526" r:id="rId29"/>
    <p:sldId id="527" r:id="rId30"/>
    <p:sldId id="528" r:id="rId31"/>
    <p:sldId id="318" r:id="rId32"/>
    <p:sldId id="319" r:id="rId33"/>
    <p:sldId id="479" r:id="rId34"/>
    <p:sldId id="480" r:id="rId35"/>
    <p:sldId id="520" r:id="rId36"/>
    <p:sldId id="481" r:id="rId37"/>
    <p:sldId id="482" r:id="rId38"/>
    <p:sldId id="521" r:id="rId39"/>
    <p:sldId id="522" r:id="rId40"/>
    <p:sldId id="524" r:id="rId41"/>
    <p:sldId id="490" r:id="rId42"/>
    <p:sldId id="491" r:id="rId43"/>
    <p:sldId id="492" r:id="rId44"/>
    <p:sldId id="493" r:id="rId45"/>
    <p:sldId id="494" r:id="rId46"/>
    <p:sldId id="495" r:id="rId47"/>
    <p:sldId id="500" r:id="rId48"/>
    <p:sldId id="525" r:id="rId49"/>
    <p:sldId id="501" r:id="rId50"/>
    <p:sldId id="502" r:id="rId51"/>
    <p:sldId id="505" r:id="rId52"/>
    <p:sldId id="484" r:id="rId53"/>
    <p:sldId id="518" r:id="rId54"/>
    <p:sldId id="540" r:id="rId55"/>
    <p:sldId id="542" r:id="rId56"/>
    <p:sldId id="541" r:id="rId57"/>
    <p:sldId id="486" r:id="rId58"/>
    <p:sldId id="543" r:id="rId59"/>
    <p:sldId id="487" r:id="rId60"/>
    <p:sldId id="544" r:id="rId61"/>
    <p:sldId id="545" r:id="rId62"/>
    <p:sldId id="552" r:id="rId63"/>
    <p:sldId id="553" r:id="rId64"/>
    <p:sldId id="507" r:id="rId65"/>
    <p:sldId id="510" r:id="rId66"/>
    <p:sldId id="511" r:id="rId67"/>
    <p:sldId id="551" r:id="rId68"/>
    <p:sldId id="485" r:id="rId69"/>
    <p:sldId id="519" r:id="rId70"/>
    <p:sldId id="497" r:id="rId71"/>
    <p:sldId id="503" r:id="rId72"/>
    <p:sldId id="504" r:id="rId73"/>
    <p:sldId id="529" r:id="rId74"/>
    <p:sldId id="530" r:id="rId75"/>
    <p:sldId id="554" r:id="rId76"/>
    <p:sldId id="535" r:id="rId77"/>
    <p:sldId id="536" r:id="rId78"/>
    <p:sldId id="483" r:id="rId79"/>
    <p:sldId id="531" r:id="rId80"/>
    <p:sldId id="489" r:id="rId81"/>
    <p:sldId id="512" r:id="rId8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B6033-A775-454D-A761-62B23E02AF10}" v="152" dt="2022-07-15T12:27:21.373"/>
    <p1510:client id="{CC628153-EE7E-4BCD-AEC7-99145EF0CFC8}" v="2464" dt="2022-07-14T17:53:39.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775" autoAdjust="0"/>
  </p:normalViewPr>
  <p:slideViewPr>
    <p:cSldViewPr>
      <p:cViewPr varScale="1">
        <p:scale>
          <a:sx n="50" d="100"/>
          <a:sy n="50" d="100"/>
        </p:scale>
        <p:origin x="1260" y="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1/14/2025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cavalieregiu/status/1600456890030301185?s=12&amp;t=HREQwFXD2ZU_jz7V5_YYLQ"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Possible addition for next semester: Angrist et al </a:t>
            </a:r>
            <a:r>
              <a:rPr lang="en-US"/>
              <a:t>on revascularization (https://www.nber.org/papers/w33296) </a:t>
            </a:r>
          </a:p>
          <a:p>
            <a:pPr marL="0" indent="0">
              <a:buFont typeface="Arial" panose="020B0604020202020204" pitchFamily="34" charset="0"/>
              <a:buNone/>
            </a:pPr>
            <a:r>
              <a:rPr lang="en-US" dirty="0"/>
              <a:t>Notes: </a:t>
            </a:r>
          </a:p>
          <a:p>
            <a:pPr marL="171450" indent="-171450">
              <a:buFont typeface="Arial" panose="020B0604020202020204" pitchFamily="34" charset="0"/>
              <a:buChar char="•"/>
            </a:pPr>
            <a:r>
              <a:rPr lang="en-US" dirty="0"/>
              <a:t>we have a case study here, but there’s also a lot of new ideas here so we will go through multiple examples</a:t>
            </a:r>
          </a:p>
          <a:p>
            <a:pPr marL="171450" indent="-171450">
              <a:buFont typeface="Arial" panose="020B0604020202020204" pitchFamily="34" charset="0"/>
              <a:buChar char="•"/>
            </a:pPr>
            <a:r>
              <a:rPr lang="en-US" dirty="0"/>
              <a:t>Also, there won’t be that much coding (it’s easy to implement in the code we already have!) the important things we’ll cover are (a) how to come up with an instrument and defend it and (b) the role of robustness checks/ancillary evidence/descriptive results as support for this approach.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NEXT TIME: MOVE LATE STUFF MUCH EARLIER, SCRAP GMM. Also add this paper: </a:t>
            </a:r>
            <a:r>
              <a:rPr lang="en-US" sz="18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https://twitter.com/cavalieregiu/status/1600456890030301185?s=12&amp;t=HREQwFXD2ZU_jz7V5_YYLQ</a:t>
            </a:r>
            <a:r>
              <a:rPr lang="en-US" sz="18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dirty="0"/>
              <a:t> Note that this won’t be a coding heavy day, but an intuition heavy day. </a:t>
            </a:r>
          </a:p>
          <a:p>
            <a:pPr marL="0" indent="0">
              <a:buFont typeface="Arial" panose="020B0604020202020204" pitchFamily="34" charset="0"/>
              <a:buNone/>
            </a:pPr>
            <a:r>
              <a:rPr lang="en-US" dirty="0"/>
              <a:t>Another example paper (controversial, might be a good referee report): https://www.nber.org/papers/w30608 (Chan and Chen, “Productivity of Professions”)</a:t>
            </a:r>
          </a:p>
          <a:p>
            <a:pPr marL="0" indent="0">
              <a:buFont typeface="Arial" panose="020B0604020202020204" pitchFamily="34" charset="0"/>
              <a:buNone/>
            </a:pPr>
            <a:r>
              <a:rPr lang="en-US" dirty="0"/>
              <a:t>Another theory paper to think about: negative controls (Zeltzer and </a:t>
            </a:r>
            <a:r>
              <a:rPr lang="en-US" dirty="0" err="1"/>
              <a:t>Nevo</a:t>
            </a:r>
            <a:r>
              <a:rPr lang="en-US" dirty="0"/>
              <a:t> et al.) </a:t>
            </a:r>
          </a:p>
          <a:p>
            <a:pPr marL="0" indent="0">
              <a:buFont typeface="Arial" panose="020B0604020202020204" pitchFamily="34" charset="0"/>
              <a:buNone/>
            </a:pPr>
            <a:r>
              <a:rPr lang="en-US" dirty="0"/>
              <a:t>Another thing to think about: economists don’t use bivariate probit, some other methods: https://twitter.com/jmwooldridge/status/1639798720114876417?s=12&amp;t=hNtLDW9uckouFPGvsGdgsg.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does the OLS say? Why are we worried about endogeneity here? Larger EPO doses should raise hemoglobin, that’s the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1121393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“economics”-y way to look at this is to think about what is exogenous and endogenous in a regression – what things directly lead to the outcome on their own, and what things are jointly determined in a more complex system?</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3849794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just part of the story: the effect of shortening waiting times for transplants on positive outcomes. We can’t randomize this (why?)</a:t>
            </a:r>
          </a:p>
          <a:p>
            <a:r>
              <a:rPr lang="en-US" dirty="0"/>
              <a:t>But we also can’t just use observational data in a simple regression (why? – selection! patients who are more likely to have poor outcomes may also have different waiting times)</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85624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selection – note that not all of these confounders are things we can deal with.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96065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Exogenous variables: age, demographics. What about education? Whether or not you need a transplant in the first place? This starts to become a gray area quickly.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925015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are almost surely endogenous: health outcomes, decision to seek care, etc. (any y of interest also)</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58455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classic omitted variable bias – but the problem of endogeneity is bigger than that. </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505559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health knowledge out of the error term could make decision to seek care an exogenous variable – but how do we measure that? But not all back doors can be closed! Without perfect data or randomization, we can’t make everything exogenous by shutting down a backdoor. </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614238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do when endogeneity threatens our main treatment of interest? Our approach today is what we resort to when we can’t close all backdoors – we take a front door approach and simulate randomization</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4213713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an experiment, we generate variation (random assignment) and then just isolate the part of the treatment driven by that random variation (we compare across treatment and control groups). IV does the same, except isolating the part of the treatment driven by quasi-random, natural circumstances – the instrument. </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996572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focused on the backdoor criterion – can we close paths that stand in our way? Matching and controlling for covariates are two primary approaches. </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976626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(1) use the instrument to explain the treatment, (2) focus only on the part of the treatment explained by the instrument, and (3) use that to look at the instrument-explained part of the outcome. Basically, we’re splitting the effect of treatment into its endogenous and exogenous parts, and isolating just the exogenous part.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250249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First condition is called relevance; second and third are validity – essentially that there are no open back doors of Z</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728058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Another way to think about it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065056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Let’s walk through the assumptions here.</a:t>
            </a:r>
            <a:r>
              <a:rPr lang="en-US" dirty="0"/>
              <a:t> Start with outcome variable (2), then exposure (bundled payment/use of drugs), then IV (altitude + post-bundle indicator). What endogeneity are they dealing with (strategic decision-making on the part of the doctors). Are the assumptions satisfied? (1. abstract says yes, altitude affects drug use; 2. altitude shouldn’t affect mortality or transfusion rates; 3. altitude shouldn’t affect strategy). Note that they use two IVs to get around this.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4095582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Note: these come from really useful paper by Felton and Stewart. Now just for pedagogy, let’s do a completely different example and walk through it again. What is the effect of going back home (vs. moving) on recidivism. What is the open door? What are potential instruments? (ask this q even though it’s hard so that people can see the challenges of finding an IV)</a:t>
            </a:r>
          </a:p>
          <a:p>
            <a:r>
              <a:rPr lang="en-US" dirty="0">
                <a:cs typeface="Calibri"/>
              </a:rPr>
              <a:t>Example of relevance: effect of going back home after prison on recidivism – use Hurricane Katrina in LA (does that change your decision to go home or not?)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407177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 of exclusion: hurricane </a:t>
            </a:r>
            <a:r>
              <a:rPr lang="en-US" dirty="0" err="1">
                <a:cs typeface="Calibri"/>
              </a:rPr>
              <a:t>katrina</a:t>
            </a:r>
            <a:r>
              <a:rPr lang="en-US" dirty="0">
                <a:cs typeface="Calibri"/>
              </a:rPr>
              <a:t> can’t have affected recidivism in any other way except through residence change (can you think of violations to this?)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4252706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Also called </a:t>
            </a:r>
            <a:r>
              <a:rPr lang="en-US" dirty="0" err="1">
                <a:cs typeface="Calibri"/>
              </a:rPr>
              <a:t>unconfoundedness</a:t>
            </a:r>
            <a:r>
              <a:rPr lang="en-US" dirty="0">
                <a:cs typeface="Calibri"/>
              </a:rPr>
              <a:t>. Note – treatment is confounded (that’s why we need IV in the first place) but hopefully IV isn’t. So if residence and recidivism are correlated (why would they be? Past history? Networks?), then Hurricane Katrina shouldn’t care about any of that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383531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first about just a random number generator. If that generator is used to assign treatment, then assumption 1 holds. If that random number isn’t used for anything else, then Z only affects Y through X (it doesn’t determine your pickiness or your age). </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523725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want a variable like a random number generator. this is kind of the </a:t>
            </a:r>
            <a:r>
              <a:rPr lang="en-US" i="1" dirty="0">
                <a:cs typeface="Calibri"/>
              </a:rPr>
              <a:t>opposite </a:t>
            </a:r>
            <a:r>
              <a:rPr lang="en-US" dirty="0">
                <a:cs typeface="Calibri"/>
              </a:rPr>
              <a:t>of controlling for a variable: when we control for W, we use W to explain X and Y and remove those parts (to close a back door). But here, we are going to use Z as an instrument and remove the </a:t>
            </a:r>
            <a:r>
              <a:rPr lang="en-US" u="sng" dirty="0">
                <a:cs typeface="Calibri"/>
              </a:rPr>
              <a:t>unexplained </a:t>
            </a:r>
            <a:r>
              <a:rPr lang="en-US" dirty="0">
                <a:cs typeface="Calibri"/>
              </a:rPr>
              <a:t>parts. </a:t>
            </a:r>
            <a:endParaRPr lang="en-US" u="sng" dirty="0">
              <a:cs typeface="Calibri"/>
            </a:endParaRP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999963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dirty="0" err="1"/>
              <a:t>dag</a:t>
            </a:r>
            <a:r>
              <a:rPr lang="en-US" dirty="0"/>
              <a:t> cannot be addressed fully with a back-door approach (how do we ever measure ability)? The front door finds an instrument M such that there is no back door between education and M, and education blocks the only open back-door between M and wage (ability). This is an open door! Example of M: quarter of birth (Angrist and Kreuger, 1991). M goes behind education and connects to it. </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22811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more example here: Why is each assumption satisfied? Do we think this works? Can you think of any threats?</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1639052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DAG of an IV setup</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977718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212433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you can see why we need </a:t>
            </a:r>
            <a:r>
              <a:rPr lang="en-US" b="1" dirty="0">
                <a:cs typeface="Calibri"/>
              </a:rPr>
              <a:t>relevance </a:t>
            </a:r>
            <a:r>
              <a:rPr lang="en-US" dirty="0">
                <a:cs typeface="Calibri"/>
              </a:rPr>
              <a:t>condition; if </a:t>
            </a:r>
            <a:r>
              <a:rPr lang="en-US" dirty="0" err="1">
                <a:cs typeface="Calibri"/>
              </a:rPr>
              <a:t>Cov</a:t>
            </a:r>
            <a:r>
              <a:rPr lang="en-US" dirty="0">
                <a:cs typeface="Calibri"/>
              </a:rPr>
              <a:t>(</a:t>
            </a:r>
            <a:r>
              <a:rPr lang="en-US" dirty="0" err="1">
                <a:cs typeface="Calibri"/>
              </a:rPr>
              <a:t>z,x</a:t>
            </a:r>
            <a:r>
              <a:rPr lang="en-US" dirty="0">
                <a:cs typeface="Calibri"/>
              </a:rPr>
              <a:t>) = 0, then the 2sls doesn't return anything useful. </a:t>
            </a:r>
            <a:r>
              <a:rPr lang="en-US" b="1" dirty="0">
                <a:cs typeface="Calibri"/>
              </a:rPr>
              <a:t>Even if </a:t>
            </a:r>
            <a:r>
              <a:rPr lang="en-US" b="1" dirty="0" err="1">
                <a:cs typeface="Calibri"/>
              </a:rPr>
              <a:t>cov</a:t>
            </a:r>
            <a:r>
              <a:rPr lang="en-US" b="1" dirty="0">
                <a:cs typeface="Calibri"/>
              </a:rPr>
              <a:t> is small, we have problems (we'll return to this). </a:t>
            </a: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650579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Why is this endogenous? (We don’t have ability)</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480128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Yes, this is enough! We just can’t do this in the real world</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269223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case, the IV is your father’s education (a common but slightly dubious instrument – can talk about why if time). Note that the coefficient is the same sign but smaller (adjusting for positive selection into treatment). There are also cases where the coefficient may be </a:t>
            </a:r>
            <a:r>
              <a:rPr lang="en-US" b="1" dirty="0"/>
              <a:t>opposite signed</a:t>
            </a:r>
            <a:r>
              <a:rPr lang="en-US" b="0" dirty="0"/>
              <a:t>, especially if there is negative selection into a treatment with a positive treatment effect (as in the case study).</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549378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these kind of quickly</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6034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80716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382301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frozen in our house these days, so I want this playing in all of our heads. </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3031818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218221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215348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1527951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visualization of a LATE for a specific type of IV regression (fuzzy RDD, will do next semester). LATEs are just weighted ATEs that tell you something about a specific subset of the population (not the full pop)</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586131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262728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666512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Monotonicity just means that the instrument moved people towards/away from treatment </a:t>
            </a:r>
            <a:r>
              <a:rPr lang="en-US" i="1" dirty="0">
                <a:ea typeface="Calibri"/>
                <a:cs typeface="Calibri"/>
              </a:rPr>
              <a:t>in the same way</a:t>
            </a:r>
            <a:r>
              <a:rPr lang="en-US" dirty="0">
                <a:ea typeface="Calibri"/>
                <a:cs typeface="Calibri"/>
              </a:rPr>
              <a:t> (an IV can't both incentivize treatment for one person and discourage it for another). Example of third child – is monotonicity satisfied here? Wrapped up in heterogeneous treatment effects.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511350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36365880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have to talk about what an F stat is and how it relates to a t stat. See Felton and Stewart for what a weak IV can do, but basically exacerbates three problems: identification bias (parameter isn’t centered around truth), estimation bias (2SLS is “contaminated” by the confounding inherent in OLS, so 2SLS estimator gets “pulled” towards OLS estimator and away from truth), and Type M-error (publication bias – you have to have a super strong effect to have it show up significant with a weak IV; then, since insignificant estimates don’t get published, looking only at published work convinces you that the effect is *much* stronger than it really is)</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34126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altitude (cross-sectional variation) and the post-payment reform indicator variable (time series variation)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805280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25746009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the F-stats? The final F stat reported in the paper is ~50. They have a histogram in the paper that shows in general, this is the highest one they could get, but most are &gt;10. How does that change interpretation?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675888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comes from Lee et al, just published in AER this month. Here’s a log scale of the F-stats for IV papers in top econ journals (note scale is log). Most (75%) are bigger than 10, but not a lot get up to the new standard (here it’s slightly different). Thankfully, there is research linking the t stat with the </a:t>
            </a:r>
            <a:r>
              <a:rPr lang="en-US"/>
              <a:t>F stat.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30656225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happen if we were just using elevation as an IV? There are violations to the exclusion restriction! For example, “those living at higher elevations may have more-active lifestyles(e.g., hiking and skiing) that lead to better outcomes, or facilities may deliberately choose their location based on patients’ potential outcomes.”</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461974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show? No real change in EPO doses (constant gap across elevation over time in panel (a)). Panel (b) shows larger effects for lower elevation for the payment reform.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2728715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done in this context? This is some of the stuff on omitted variables (confounders) and investment.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4195010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these address your concerns? What else might there be?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9406220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these address your concerns? What else might there be?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9906198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EPO doses should raise hemoglobin, that’s the point! So that’s a good check here. (Note the dependent variable mean to help put these into context). Now also more EPO doses have a declining effect on transfusions, which is in line with medical advice.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381688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see here? Very limited effects on anything (some increases in mortality). the compliers — those patients whose EPO doses changed as a result of the instrument — had a 4.8% higher death rate during the pre-bundle period from excessive EPO doses. Note that power is low because of the potentially weak IV + few compliers in the sample. The number of observations here is generally a little misleading for 2SLS.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1848959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Example from 1: </a:t>
            </a:r>
            <a:r>
              <a:rPr lang="en-US" dirty="0"/>
              <a:t>in the 2000s, Oregon chose to expand its Medicaid program for poor adults by making it more generous. They used a lottery – this randomization can be an IV to back out LATE from ITT. </a:t>
            </a:r>
          </a:p>
        </p:txBody>
      </p:sp>
      <p:sp>
        <p:nvSpPr>
          <p:cNvPr id="4" name="Slide Number Placeholder 3"/>
          <p:cNvSpPr>
            <a:spLocks noGrp="1"/>
          </p:cNvSpPr>
          <p:nvPr>
            <p:ph type="sldNum" sz="quarter" idx="5"/>
          </p:nvPr>
        </p:nvSpPr>
        <p:spPr/>
        <p:txBody>
          <a:bodyPr/>
          <a:lstStyle/>
          <a:p>
            <a:fld id="{3298C5B2-5D6B-2949-9D6C-64FEDA8AB56A}" type="slidenum">
              <a:rPr lang="en-US" smtClean="0"/>
              <a:t>64</a:t>
            </a:fld>
            <a:endParaRPr lang="en-US"/>
          </a:p>
        </p:txBody>
      </p:sp>
    </p:spTree>
    <p:extLst>
      <p:ext uri="{BB962C8B-B14F-4D97-AF65-F5344CB8AC3E}">
        <p14:creationId xmlns:p14="http://schemas.microsoft.com/office/powerpoint/2010/main" val="1242427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look how long it took this paper to publish! Okay, so what’s the open back door? What’s the DAG here? What is the “natural experiment” they are exploiting? We’ll talk about why this works (maybe). Start with outcome variable (2), then exposure (bundled payment/use of drugs), then IV (altitude + post-bundle indicator). What endogeneity are they dealing with (strategic decision-making on the part of the doctors).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230424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a:t>
            </a:r>
            <a:r>
              <a:rPr lang="en-US" dirty="0"/>
              <a:t> is just really popular with judges, doesn't have to be criminal. Possible examples: FDA approval, physician decision-making. Some concerns: is assignment truly random? Is the pipeline really narrow? Can the discretion be chosen by the patient/entity? Paper uses differences in nursing home eligibility assessors to find that access to nursing homes lowers use of other kinds of care, but does not affect health spending or mortality meaningfully. Plenty of opportunities to implement this design more meaningfully.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3298C5B2-5D6B-2949-9D6C-64FEDA8AB56A}" type="slidenum">
              <a:rPr lang="en-US" smtClean="0"/>
              <a:t>65</a:t>
            </a:fld>
            <a:endParaRPr lang="en-US"/>
          </a:p>
        </p:txBody>
      </p:sp>
    </p:spTree>
    <p:extLst>
      <p:ext uri="{BB962C8B-B14F-4D97-AF65-F5344CB8AC3E}">
        <p14:creationId xmlns:p14="http://schemas.microsoft.com/office/powerpoint/2010/main" val="27811347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most useful when looking at regional market differences in health questions. </a:t>
            </a:r>
          </a:p>
        </p:txBody>
      </p:sp>
      <p:sp>
        <p:nvSpPr>
          <p:cNvPr id="4" name="Slide Number Placeholder 3"/>
          <p:cNvSpPr>
            <a:spLocks noGrp="1"/>
          </p:cNvSpPr>
          <p:nvPr>
            <p:ph type="sldNum" sz="quarter" idx="5"/>
          </p:nvPr>
        </p:nvSpPr>
        <p:spPr/>
        <p:txBody>
          <a:bodyPr/>
          <a:lstStyle/>
          <a:p>
            <a:fld id="{3298C5B2-5D6B-2949-9D6C-64FEDA8AB56A}" type="slidenum">
              <a:rPr lang="en-US" smtClean="0"/>
              <a:t>66</a:t>
            </a:fld>
            <a:endParaRPr lang="en-US"/>
          </a:p>
        </p:txBody>
      </p:sp>
    </p:spTree>
    <p:extLst>
      <p:ext uri="{BB962C8B-B14F-4D97-AF65-F5344CB8AC3E}">
        <p14:creationId xmlns:p14="http://schemas.microsoft.com/office/powerpoint/2010/main" val="39615236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Instruments have to be weird!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857725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 for Mendelian randomization: the sex of first two children determines whether parents are more likely to have a third child.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875599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Large F stat is just for correcting t-tests for relationship between X and Y and X and Z – your CIs will be a tiny bit wrong. Generally, a large F will work (although closer to 10 still gives you problems). Remember that this is a scale, since we're concerned about weak instruments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5473980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code if time?</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1357619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Difficulty with defending validity just means that we need to be choosy, not give up on IV altogether. It's just like trying to convince a room your DAG is right! And bulk of evidence helps, here (many studies with different approaches)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9655416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Come from Felton and Stewart (they call IV “fragile” – I don’t like that, it’s just kind of a “you get what you put into it” kind of thing – we’re doing QE variation with observational data, so there are limitations. Just need to be aware of them and report them honestly)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3699838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Examples: can’t control for changes in employment post Hurricane Katrina (downstream outcome; we’ll talk about this one a lot in the course). Coarsened treatments are another example – if you have an IV that changes how people behave in Toronto but not North York, but then you only observe data for the whole GTA, this won’t work</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3490411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There are other slides after this for “extra</a:t>
            </a:r>
            <a:r>
              <a:rPr lang="en-US">
                <a:ea typeface="Calibri"/>
                <a:cs typeface="Calibri"/>
              </a:rPr>
              <a:t>” material, cover only if you have time.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3298C5B2-5D6B-2949-9D6C-64FEDA8AB56A}" type="slidenum">
              <a:rPr lang="en-US" smtClean="0"/>
              <a:t>75</a:t>
            </a:fld>
            <a:endParaRPr lang="en-US"/>
          </a:p>
        </p:txBody>
      </p:sp>
    </p:spTree>
    <p:extLst>
      <p:ext uri="{BB962C8B-B14F-4D97-AF65-F5344CB8AC3E}">
        <p14:creationId xmlns:p14="http://schemas.microsoft.com/office/powerpoint/2010/main" val="2466642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Yay for descriptive evidence!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9352822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Everyone should be following Khoa (</a:t>
            </a:r>
            <a:r>
              <a:rPr lang="en-US" dirty="0" err="1">
                <a:cs typeface="Calibri"/>
              </a:rPr>
              <a:t>Kwaa</a:t>
            </a:r>
            <a:r>
              <a:rPr lang="en-US" dirty="0">
                <a:cs typeface="Calibri"/>
              </a:rPr>
              <a:t>). If everything goes perfectly, IV is “approximately” unbiased – the biggest problem comes from weak instruments.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3268514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Cover this if you have time. Results from a Monte Carlo survey (sorry for gross blue background). Suppose we have 20 IVS but only one is useful. If true coefficient is 1, these are bias of different approaches (note you’re better off just using the one true coefficient!)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41417540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Cover this if you have time. From Felton and Stewart (2022). One not on here: always use packages to get standard errors right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26289689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Skipping over 3 because I don’t believe it (it says to assume the most conservative SE and report multiple </a:t>
            </a:r>
            <a:r>
              <a:rPr lang="en-US" dirty="0" err="1">
                <a:ea typeface="Calibri"/>
                <a:cs typeface="Calibri"/>
              </a:rPr>
              <a:t>Ses</a:t>
            </a:r>
            <a:r>
              <a:rPr lang="en-US" dirty="0">
                <a:ea typeface="Calibri"/>
                <a:cs typeface="Calibri"/>
              </a:rPr>
              <a:t> – I think you should pick your choice theoretically and use that one)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0412665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Kind of a standard IV paper, good clinical journal style to read and mimic</a:t>
            </a:r>
          </a:p>
        </p:txBody>
      </p:sp>
      <p:sp>
        <p:nvSpPr>
          <p:cNvPr id="4" name="Slide Number Placeholder 3"/>
          <p:cNvSpPr>
            <a:spLocks noGrp="1"/>
          </p:cNvSpPr>
          <p:nvPr>
            <p:ph type="sldNum" sz="quarter" idx="5"/>
          </p:nvPr>
        </p:nvSpPr>
        <p:spPr/>
        <p:txBody>
          <a:bodyPr/>
          <a:lstStyle/>
          <a:p>
            <a:fld id="{3298C5B2-5D6B-2949-9D6C-64FEDA8AB56A}" type="slidenum">
              <a:rPr lang="en-US" smtClean="0"/>
              <a:t>80</a:t>
            </a:fld>
            <a:endParaRPr lang="en-US"/>
          </a:p>
        </p:txBody>
      </p:sp>
    </p:spTree>
    <p:extLst>
      <p:ext uri="{BB962C8B-B14F-4D97-AF65-F5344CB8AC3E}">
        <p14:creationId xmlns:p14="http://schemas.microsoft.com/office/powerpoint/2010/main" val="14272074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most useful when looking at regional market differences in health questions. </a:t>
            </a:r>
          </a:p>
        </p:txBody>
      </p:sp>
      <p:sp>
        <p:nvSpPr>
          <p:cNvPr id="4" name="Slide Number Placeholder 3"/>
          <p:cNvSpPr>
            <a:spLocks noGrp="1"/>
          </p:cNvSpPr>
          <p:nvPr>
            <p:ph type="sldNum" sz="quarter" idx="5"/>
          </p:nvPr>
        </p:nvSpPr>
        <p:spPr/>
        <p:txBody>
          <a:bodyPr/>
          <a:lstStyle/>
          <a:p>
            <a:fld id="{3298C5B2-5D6B-2949-9D6C-64FEDA8AB56A}" type="slidenum">
              <a:rPr lang="en-US" smtClean="0"/>
              <a:t>81</a:t>
            </a:fld>
            <a:endParaRPr lang="en-US"/>
          </a:p>
        </p:txBody>
      </p:sp>
    </p:spTree>
    <p:extLst>
      <p:ext uri="{BB962C8B-B14F-4D97-AF65-F5344CB8AC3E}">
        <p14:creationId xmlns:p14="http://schemas.microsoft.com/office/powerpoint/2010/main" val="2032646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Yay for descriptive evidence! There are other panels to Figure 1 not pictured. For example, dialysis doesn’t change. What is the hypothesis? Figure EPOs lead to more transfusions, since EPO doses and transfusions are used to treat anemia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2229757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Declines are largest for those with the highest hemoglobin patients (least anemic). Does this make sense? What’s the story? “Allocative efficiency may have improved following the bundle as providers concentrated the decrease in EPO among patients who were previously receiving doses that put their HGB levels above the recommended range” (what does this mean in non-econ speak?)</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78912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1/14/2025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1/14/2025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www.nejm.org/doi/full/10.1056/NEJMsa1212321" TargetMode="External"/><Relationship Id="rId4" Type="http://schemas.openxmlformats.org/officeDocument/2006/relationships/hyperlink" Target="https://academic.oup.com/qje/article/127/3/1057/1923446"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sciencedirect.com/science/article/pii/S0167629619307635"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nber.org/system/files/working_papers/w24440/w24440.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www.nber.org/system/files/working_papers/t0284/t0284.pdf"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t.co/CKjn3Zq9bS"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hyperlink" Target="https://r.search.yahoo.com/_ylt=AwrEeBwgMNBi6wQAYw0XFwx.;_ylu=Y29sbwNiZjEEcG9zAzMEdnRpZAMEc2VjA3Ny/RV=2/RE=1657839776/RO=10/RU=https%3a%2f%2fwww.livescience.com%2fblood-type-coronavirus-respiratory-antigens.html/RK=2/RS=QPtOWF_jp31XZCSxEvmq6aXONLE-" TargetMode="External"/><Relationship Id="rId4" Type="http://schemas.openxmlformats.org/officeDocument/2006/relationships/hyperlink" Target="https://www.nber.org/system/files/working_papers/t0284/t0284.pdf"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onlinelibrary.wiley.com/doi/pdfdirect/10.1111/1475-6773.13256?casa_token=D0l4JQU0JxMAAAAA:ynZ0FAEfpi-bC0DOdy8drZ4vBJB8Ka6Rgcw6Dc-KhvJwFWtewcsP7km-dVxHx4EhMTZ3W1EcC7lJ7oVM"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020" y="2209800"/>
            <a:ext cx="10774180" cy="1894362"/>
          </a:xfrm>
        </p:spPr>
        <p:txBody>
          <a:bodyPr>
            <a:normAutofit/>
          </a:bodyPr>
          <a:lstStyle/>
          <a:p>
            <a:r>
              <a:rPr lang="en-US" dirty="0"/>
              <a:t>Quantitative </a:t>
            </a:r>
            <a:r>
              <a:rPr lang="en-US"/>
              <a:t>HSR I</a:t>
            </a:r>
            <a:endParaRPr lang="en-US" dirty="0"/>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7: Endogeneity &amp; Instrumental Variables</a:t>
            </a:r>
          </a:p>
          <a:p>
            <a:r>
              <a:rPr lang="en-US" sz="2400" dirty="0"/>
              <a:t>November 1, 2024</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81E947F-0495-B10C-549A-29BB35FA290D}"/>
              </a:ext>
            </a:extLst>
          </p:cNvPr>
          <p:cNvPicPr>
            <a:picLocks noGrp="1" noChangeAspect="1"/>
          </p:cNvPicPr>
          <p:nvPr>
            <p:ph idx="1"/>
          </p:nvPr>
        </p:nvPicPr>
        <p:blipFill>
          <a:blip r:embed="rId3"/>
          <a:stretch>
            <a:fillRect/>
          </a:stretch>
        </p:blipFill>
        <p:spPr>
          <a:xfrm>
            <a:off x="381000" y="962232"/>
            <a:ext cx="10668000" cy="4025007"/>
          </a:xfrm>
        </p:spPr>
      </p:pic>
      <p:sp>
        <p:nvSpPr>
          <p:cNvPr id="7" name="TextBox 6">
            <a:extLst>
              <a:ext uri="{FF2B5EF4-FFF2-40B4-BE49-F238E27FC236}">
                <a16:creationId xmlns:a16="http://schemas.microsoft.com/office/drawing/2014/main" id="{B3146A89-D76F-D8D7-ADF0-C09E6A21778E}"/>
              </a:ext>
            </a:extLst>
          </p:cNvPr>
          <p:cNvSpPr txBox="1"/>
          <p:nvPr/>
        </p:nvSpPr>
        <p:spPr>
          <a:xfrm>
            <a:off x="381000" y="5257800"/>
            <a:ext cx="10330007" cy="492443"/>
          </a:xfrm>
          <a:prstGeom prst="rect">
            <a:avLst/>
          </a:prstGeom>
          <a:solidFill>
            <a:schemeClr val="accent2"/>
          </a:solidFill>
        </p:spPr>
        <p:txBody>
          <a:bodyPr wrap="none" rtlCol="0">
            <a:spAutoFit/>
          </a:bodyPr>
          <a:lstStyle/>
          <a:p>
            <a:r>
              <a:rPr lang="en-US" sz="2600" dirty="0">
                <a:latin typeface="Aptos" panose="020B0004020202020204" pitchFamily="34" charset="0"/>
              </a:rPr>
              <a:t>But what if EPO doses are </a:t>
            </a:r>
            <a:r>
              <a:rPr lang="en-US" sz="2600" b="1" dirty="0">
                <a:latin typeface="Aptos" panose="020B0004020202020204" pitchFamily="34" charset="0"/>
              </a:rPr>
              <a:t>endogenously</a:t>
            </a:r>
            <a:r>
              <a:rPr lang="en-US" sz="2600" dirty="0">
                <a:latin typeface="Aptos" panose="020B0004020202020204" pitchFamily="34" charset="0"/>
              </a:rPr>
              <a:t> chosen by facilities/patients?</a:t>
            </a:r>
          </a:p>
        </p:txBody>
      </p:sp>
    </p:spTree>
    <p:extLst>
      <p:ext uri="{BB962C8B-B14F-4D97-AF65-F5344CB8AC3E}">
        <p14:creationId xmlns:p14="http://schemas.microsoft.com/office/powerpoint/2010/main" val="39632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Endogeneity</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98873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endParaRPr lang="en-US" sz="2400" dirty="0">
              <a:cs typeface="Times New Roman" panose="02020603050405020304" pitchFamily="18" charset="0"/>
            </a:endParaRPr>
          </a:p>
        </p:txBody>
      </p:sp>
      <p:pic>
        <p:nvPicPr>
          <p:cNvPr id="6" name="Content Placeholder 13">
            <a:extLst>
              <a:ext uri="{FF2B5EF4-FFF2-40B4-BE49-F238E27FC236}">
                <a16:creationId xmlns:a16="http://schemas.microsoft.com/office/drawing/2014/main" id="{AC5B06F1-E350-876C-788C-56FF12253C51}"/>
              </a:ext>
            </a:extLst>
          </p:cNvPr>
          <p:cNvPicPr>
            <a:picLocks noChangeAspect="1"/>
          </p:cNvPicPr>
          <p:nvPr/>
        </p:nvPicPr>
        <p:blipFill>
          <a:blip r:embed="rId3"/>
          <a:stretch>
            <a:fillRect/>
          </a:stretch>
        </p:blipFill>
        <p:spPr>
          <a:xfrm>
            <a:off x="1618886" y="1143000"/>
            <a:ext cx="8954227" cy="2019464"/>
          </a:xfrm>
          <a:prstGeom prst="rect">
            <a:avLst/>
          </a:prstGeom>
        </p:spPr>
      </p:pic>
    </p:spTree>
    <p:extLst>
      <p:ext uri="{BB962C8B-B14F-4D97-AF65-F5344CB8AC3E}">
        <p14:creationId xmlns:p14="http://schemas.microsoft.com/office/powerpoint/2010/main" val="2785220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pPr marL="0" indent="0">
              <a:buNone/>
            </a:pPr>
            <a:endParaRPr lang="en-US" sz="2400" dirty="0">
              <a:cs typeface="Times New Roman" panose="02020603050405020304" pitchFamily="18" charset="0"/>
            </a:endParaRPr>
          </a:p>
        </p:txBody>
      </p:sp>
      <p:pic>
        <p:nvPicPr>
          <p:cNvPr id="5" name="Content Placeholder 4">
            <a:extLst>
              <a:ext uri="{FF2B5EF4-FFF2-40B4-BE49-F238E27FC236}">
                <a16:creationId xmlns:a16="http://schemas.microsoft.com/office/drawing/2014/main" id="{DFEADC53-BB88-BBCE-B7A3-A4C3B36ADCF3}"/>
              </a:ext>
            </a:extLst>
          </p:cNvPr>
          <p:cNvPicPr>
            <a:picLocks noChangeAspect="1"/>
          </p:cNvPicPr>
          <p:nvPr/>
        </p:nvPicPr>
        <p:blipFill rotWithShape="1">
          <a:blip r:embed="rId3"/>
          <a:srcRect l="6036" t="6484" r="9837" b="5811"/>
          <a:stretch/>
        </p:blipFill>
        <p:spPr>
          <a:xfrm>
            <a:off x="2400300" y="1066801"/>
            <a:ext cx="6858000" cy="5641259"/>
          </a:xfrm>
          <a:prstGeom prst="rect">
            <a:avLst/>
          </a:prstGeom>
        </p:spPr>
      </p:pic>
    </p:spTree>
    <p:extLst>
      <p:ext uri="{BB962C8B-B14F-4D97-AF65-F5344CB8AC3E}">
        <p14:creationId xmlns:p14="http://schemas.microsoft.com/office/powerpoint/2010/main" val="82164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 Endogeneity</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7C637A-5D72-0693-047F-470BAC4F1900}"/>
              </a:ext>
            </a:extLst>
          </p:cNvPr>
          <p:cNvPicPr>
            <a:picLocks noGrp="1" noChangeAspect="1"/>
          </p:cNvPicPr>
          <p:nvPr>
            <p:ph idx="1"/>
          </p:nvPr>
        </p:nvPicPr>
        <p:blipFill>
          <a:blip r:embed="rId3"/>
          <a:stretch>
            <a:fillRect/>
          </a:stretch>
        </p:blipFill>
        <p:spPr>
          <a:xfrm>
            <a:off x="457200" y="1447800"/>
            <a:ext cx="5486400" cy="3454400"/>
          </a:xfrm>
        </p:spPr>
      </p:pic>
    </p:spTree>
    <p:extLst>
      <p:ext uri="{BB962C8B-B14F-4D97-AF65-F5344CB8AC3E}">
        <p14:creationId xmlns:p14="http://schemas.microsoft.com/office/powerpoint/2010/main" val="1668012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 Endogeneity</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7C637A-5D72-0693-047F-470BAC4F1900}"/>
              </a:ext>
            </a:extLst>
          </p:cNvPr>
          <p:cNvPicPr>
            <a:picLocks noGrp="1" noChangeAspect="1"/>
          </p:cNvPicPr>
          <p:nvPr>
            <p:ph idx="1"/>
          </p:nvPr>
        </p:nvPicPr>
        <p:blipFill>
          <a:blip r:embed="rId3"/>
          <a:stretch>
            <a:fillRect/>
          </a:stretch>
        </p:blipFill>
        <p:spPr>
          <a:xfrm>
            <a:off x="457200" y="1447800"/>
            <a:ext cx="5486400" cy="3454400"/>
          </a:xfrm>
        </p:spPr>
      </p:pic>
      <p:pic>
        <p:nvPicPr>
          <p:cNvPr id="4" name="Picture 3">
            <a:extLst>
              <a:ext uri="{FF2B5EF4-FFF2-40B4-BE49-F238E27FC236}">
                <a16:creationId xmlns:a16="http://schemas.microsoft.com/office/drawing/2014/main" id="{91027A54-E71C-E411-61EC-3B873720523F}"/>
              </a:ext>
            </a:extLst>
          </p:cNvPr>
          <p:cNvPicPr>
            <a:picLocks noChangeAspect="1"/>
          </p:cNvPicPr>
          <p:nvPr/>
        </p:nvPicPr>
        <p:blipFill>
          <a:blip r:embed="rId4"/>
          <a:stretch>
            <a:fillRect/>
          </a:stretch>
        </p:blipFill>
        <p:spPr>
          <a:xfrm>
            <a:off x="5791200" y="1447800"/>
            <a:ext cx="5486400" cy="3556861"/>
          </a:xfrm>
          <a:prstGeom prst="rect">
            <a:avLst/>
          </a:prstGeom>
        </p:spPr>
      </p:pic>
    </p:spTree>
    <p:extLst>
      <p:ext uri="{BB962C8B-B14F-4D97-AF65-F5344CB8AC3E}">
        <p14:creationId xmlns:p14="http://schemas.microsoft.com/office/powerpoint/2010/main" val="609092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What is the consequence of ignoring backdoors? </a:t>
                </a:r>
              </a:p>
              <a:p>
                <a:r>
                  <a:rPr lang="en-US" sz="2400" dirty="0">
                    <a:cs typeface="Times New Roman" panose="02020603050405020304" pitchFamily="18" charset="0"/>
                  </a:rPr>
                  <a:t>C</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onsider</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regression</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𝑘</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𝑘</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If an endogenous regressor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𝑤</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is ignored,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for some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oMath>
                </a14:m>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l="-941" t="-1305"/>
                </a:stretch>
              </a:blipFill>
            </p:spPr>
            <p:txBody>
              <a:bodyPr/>
              <a:lstStyle/>
              <a:p>
                <a:r>
                  <a:rPr lang="en-US">
                    <a:noFill/>
                  </a:rPr>
                  <a:t> </a:t>
                </a:r>
              </a:p>
            </p:txBody>
          </p:sp>
        </mc:Fallback>
      </mc:AlternateContent>
    </p:spTree>
    <p:extLst>
      <p:ext uri="{BB962C8B-B14F-4D97-AF65-F5344CB8AC3E}">
        <p14:creationId xmlns:p14="http://schemas.microsoft.com/office/powerpoint/2010/main" val="3686341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What is the consequence of ignoring backdoors? </a:t>
                </a:r>
              </a:p>
              <a:p>
                <a:r>
                  <a:rPr lang="en-US" sz="2400" dirty="0">
                    <a:cs typeface="Times New Roman" panose="02020603050405020304" pitchFamily="18" charset="0"/>
                  </a:rPr>
                  <a:t>C</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onsider</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regression</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𝑘</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𝑘</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b="0" dirty="0">
                  <a:cs typeface="Times New Roman" panose="02020603050405020304" pitchFamily="18" charset="0"/>
                </a:endParaRPr>
              </a:p>
              <a:p>
                <a:r>
                  <a:rPr lang="en-US" sz="2400" dirty="0">
                    <a:cs typeface="Times New Roman" panose="02020603050405020304" pitchFamily="18" charset="0"/>
                  </a:rPr>
                  <a:t>If an endogenous regressor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𝑤</m:t>
                    </m:r>
                  </m:oMath>
                </a14:m>
                <a:r>
                  <a:rPr lang="en-US" sz="2400" dirty="0">
                    <a:cs typeface="Times New Roman" panose="02020603050405020304" pitchFamily="18" charset="0"/>
                  </a:rPr>
                  <a:t> is ignored,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for some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oMath>
                </a14:m>
                <a:endParaRPr lang="en-US" sz="2400" b="0" dirty="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𝜀</m:t>
                        </m:r>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e>
                    </m:d>
                    <m:r>
                      <a:rPr lang="en-US" sz="2400" b="0" i="1" smtClean="0">
                        <a:latin typeface="Cambria Math" panose="02040503050406030204" pitchFamily="18" charset="0"/>
                        <a:cs typeface="Times New Roman" panose="02020603050405020304" pitchFamily="18" charset="0"/>
                      </a:rPr>
                      <m:t>≠0</m:t>
                    </m:r>
                  </m:oMath>
                </a14:m>
                <a:endParaRPr lang="en-US" sz="2400" b="0" dirty="0">
                  <a:cs typeface="Times New Roman" panose="02020603050405020304" pitchFamily="18" charset="0"/>
                </a:endParaRPr>
              </a:p>
              <a:p>
                <a:pPr lvl="1"/>
                <a:r>
                  <a:rPr lang="en-US" sz="2400" dirty="0">
                    <a:cs typeface="Times New Roman" panose="02020603050405020304" pitchFamily="18" charset="0"/>
                  </a:rPr>
                  <a:t>OLS estimators are inconsistent</a:t>
                </a:r>
              </a:p>
              <a:p>
                <a:pPr lvl="1"/>
                <a:r>
                  <a:rPr lang="en-US" sz="2400" dirty="0">
                    <a:cs typeface="Times New Roman" panose="02020603050405020304" pitchFamily="18" charset="0"/>
                  </a:rPr>
                  <a:t>Hypothesis testing and 95% CIs are invalid</a:t>
                </a:r>
              </a:p>
              <a:p>
                <a:r>
                  <a:rPr lang="en-US" sz="2400" dirty="0">
                    <a:cs typeface="Times New Roman" panose="02020603050405020304" pitchFamily="18" charset="0"/>
                  </a:rPr>
                  <a:t>But can we adjust for everything making a regressor endogenous? </a:t>
                </a:r>
              </a:p>
              <a:p>
                <a:pPr lvl="1"/>
                <a:r>
                  <a:rPr lang="en-US" sz="2400" dirty="0">
                    <a:cs typeface="Times New Roman" panose="02020603050405020304" pitchFamily="18" charset="0"/>
                  </a:rPr>
                  <a:t>Ability</a:t>
                </a:r>
              </a:p>
              <a:p>
                <a:pPr lvl="1"/>
                <a:r>
                  <a:rPr lang="en-US" sz="2400" dirty="0">
                    <a:cs typeface="Times New Roman" panose="02020603050405020304" pitchFamily="18" charset="0"/>
                  </a:rPr>
                  <a:t>Knowledge of health system </a:t>
                </a:r>
              </a:p>
              <a:p>
                <a:pPr lvl="1"/>
                <a:r>
                  <a:rPr lang="en-US" sz="2400" dirty="0">
                    <a:cs typeface="Times New Roman" panose="02020603050405020304" pitchFamily="18" charset="0"/>
                  </a:rPr>
                  <a:t>Joint decision-making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876" t="-1305"/>
                </a:stretch>
              </a:blipFill>
            </p:spPr>
            <p:txBody>
              <a:bodyPr/>
              <a:lstStyle/>
              <a:p>
                <a:r>
                  <a:rPr lang="en-US">
                    <a:noFill/>
                  </a:rPr>
                  <a:t> </a:t>
                </a:r>
              </a:p>
            </p:txBody>
          </p:sp>
        </mc:Fallback>
      </mc:AlternateContent>
    </p:spTree>
    <p:extLst>
      <p:ext uri="{BB962C8B-B14F-4D97-AF65-F5344CB8AC3E}">
        <p14:creationId xmlns:p14="http://schemas.microsoft.com/office/powerpoint/2010/main" val="2163369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Exogeneity Example: Age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Age is correlated with both waiting time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r>
                      <a:rPr lang="en-US" sz="2400" b="0" i="1" smtClean="0">
                        <a:latin typeface="Cambria Math" panose="02040503050406030204" pitchFamily="18" charset="0"/>
                        <a:cs typeface="Times New Roman" panose="02020603050405020304" pitchFamily="18" charset="0"/>
                      </a:rPr>
                      <m:t>)</m:t>
                    </m:r>
                  </m:oMath>
                </a14:m>
                <a:r>
                  <a:rPr lang="en-US" sz="2400" i="1" dirty="0">
                    <a:cs typeface="Times New Roman" panose="02020603050405020304" pitchFamily="18" charset="0"/>
                  </a:rPr>
                  <a:t> and </a:t>
                </a:r>
                <a:r>
                  <a:rPr lang="en-US" sz="2400" dirty="0">
                    <a:cs typeface="Times New Roman" panose="02020603050405020304" pitchFamily="18" charset="0"/>
                  </a:rPr>
                  <a:t>outcome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is impacted by both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 and Age</a:t>
                </a:r>
              </a:p>
              <a:p>
                <a:pPr lvl="1"/>
                <a:r>
                  <a:rPr lang="en-US" sz="2400" dirty="0">
                    <a:cs typeface="Times New Roman" panose="02020603050405020304" pitchFamily="18" charset="0"/>
                  </a:rPr>
                  <a:t>Without closing back door,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𝑊</m:t>
                            </m:r>
                          </m:sub>
                        </m:sSub>
                      </m:e>
                    </m:acc>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𝛽</m:t>
                        </m:r>
                      </m:e>
                      <m:sub>
                        <m:r>
                          <a:rPr lang="en-US" sz="2400" b="0" i="1" dirty="0" smtClean="0">
                            <a:latin typeface="Cambria Math" panose="02040503050406030204" pitchFamily="18" charset="0"/>
                            <a:cs typeface="Times New Roman" panose="02020603050405020304" pitchFamily="18" charset="0"/>
                          </a:rPr>
                          <m:t>𝑊</m:t>
                        </m:r>
                      </m:sub>
                    </m:sSub>
                  </m:oMath>
                </a14:m>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2"/>
                <a:stretch>
                  <a:fillRect l="-409" t="-1305"/>
                </a:stretch>
              </a:blipFill>
            </p:spPr>
            <p:txBody>
              <a:bodyPr/>
              <a:lstStyle/>
              <a:p>
                <a:r>
                  <a:rPr lang="en-US">
                    <a:noFill/>
                  </a:rPr>
                  <a:t> </a:t>
                </a:r>
              </a:p>
            </p:txBody>
          </p:sp>
        </mc:Fallback>
      </mc:AlternateContent>
      <p:pic>
        <p:nvPicPr>
          <p:cNvPr id="4" name="Content Placeholder 7">
            <a:extLst>
              <a:ext uri="{FF2B5EF4-FFF2-40B4-BE49-F238E27FC236}">
                <a16:creationId xmlns:a16="http://schemas.microsoft.com/office/drawing/2014/main" id="{3563F26E-8A65-9588-F892-2562D4617D04}"/>
              </a:ext>
            </a:extLst>
          </p:cNvPr>
          <p:cNvPicPr>
            <a:picLocks noChangeAspect="1"/>
          </p:cNvPicPr>
          <p:nvPr/>
        </p:nvPicPr>
        <p:blipFill>
          <a:blip r:embed="rId3"/>
          <a:stretch>
            <a:fillRect/>
          </a:stretch>
        </p:blipFill>
        <p:spPr>
          <a:xfrm>
            <a:off x="4343400" y="2514600"/>
            <a:ext cx="6366833" cy="3915009"/>
          </a:xfrm>
          <a:prstGeom prst="rect">
            <a:avLst/>
          </a:prstGeom>
        </p:spPr>
      </p:pic>
    </p:spTree>
    <p:extLst>
      <p:ext uri="{BB962C8B-B14F-4D97-AF65-F5344CB8AC3E}">
        <p14:creationId xmlns:p14="http://schemas.microsoft.com/office/powerpoint/2010/main" val="361811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Endogeneity Example: “Pickiness”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Other variables are harder to control for</a:t>
                </a:r>
              </a:p>
              <a:p>
                <a:r>
                  <a:rPr lang="en-US" sz="2400" dirty="0">
                    <a:cs typeface="Times New Roman" panose="02020603050405020304" pitchFamily="18" charset="0"/>
                  </a:rPr>
                  <a:t>How “picky” a patient is may increase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𝑊</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pic>
        <p:nvPicPr>
          <p:cNvPr id="5" name="Content Placeholder 5">
            <a:extLst>
              <a:ext uri="{FF2B5EF4-FFF2-40B4-BE49-F238E27FC236}">
                <a16:creationId xmlns:a16="http://schemas.microsoft.com/office/drawing/2014/main" id="{51A15469-8F98-535B-A338-87AE47674895}"/>
              </a:ext>
            </a:extLst>
          </p:cNvPr>
          <p:cNvPicPr>
            <a:picLocks noChangeAspect="1"/>
          </p:cNvPicPr>
          <p:nvPr/>
        </p:nvPicPr>
        <p:blipFill>
          <a:blip r:embed="rId4"/>
          <a:stretch>
            <a:fillRect/>
          </a:stretch>
        </p:blipFill>
        <p:spPr>
          <a:xfrm>
            <a:off x="4343400" y="2331075"/>
            <a:ext cx="6189592" cy="3888000"/>
          </a:xfrm>
          <a:prstGeom prst="rect">
            <a:avLst/>
          </a:prstGeom>
        </p:spPr>
      </p:pic>
    </p:spTree>
    <p:extLst>
      <p:ext uri="{BB962C8B-B14F-4D97-AF65-F5344CB8AC3E}">
        <p14:creationId xmlns:p14="http://schemas.microsoft.com/office/powerpoint/2010/main" val="2553573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Last Time: Matching Approaches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pPr lvl="1"/>
            <a:r>
              <a:rPr lang="en-US" sz="2400" dirty="0">
                <a:cs typeface="Times New Roman" panose="02020603050405020304" pitchFamily="18" charset="0"/>
              </a:rPr>
              <a:t>Matching methods help to deal with </a:t>
            </a:r>
            <a:r>
              <a:rPr lang="en-US" sz="2400" b="1" dirty="0">
                <a:solidFill>
                  <a:schemeClr val="accent2">
                    <a:lumMod val="75000"/>
                  </a:schemeClr>
                </a:solidFill>
                <a:cs typeface="Times New Roman" panose="02020603050405020304" pitchFamily="18" charset="0"/>
              </a:rPr>
              <a:t>imbalanced data </a:t>
            </a:r>
          </a:p>
          <a:p>
            <a:pPr lvl="1"/>
            <a:r>
              <a:rPr lang="en-US" sz="2400" dirty="0">
                <a:cs typeface="Times New Roman" panose="02020603050405020304" pitchFamily="18" charset="0"/>
              </a:rPr>
              <a:t>Helps you argue that your comparisons really are apples-to-apples</a:t>
            </a:r>
          </a:p>
          <a:p>
            <a:pPr lvl="1"/>
            <a:r>
              <a:rPr lang="en-US" sz="2400" dirty="0">
                <a:cs typeface="Times New Roman" panose="02020603050405020304" pitchFamily="18" charset="0"/>
              </a:rPr>
              <a:t>Matching relies on selection on </a:t>
            </a:r>
            <a:r>
              <a:rPr lang="en-US" sz="2400" b="1" dirty="0">
                <a:solidFill>
                  <a:schemeClr val="accent2">
                    <a:lumMod val="75000"/>
                  </a:schemeClr>
                </a:solidFill>
                <a:cs typeface="Times New Roman" panose="02020603050405020304" pitchFamily="18" charset="0"/>
              </a:rPr>
              <a:t>observables</a:t>
            </a:r>
            <a:r>
              <a:rPr lang="en-US" sz="2400" dirty="0">
                <a:cs typeface="Times New Roman" panose="02020603050405020304" pitchFamily="18" charset="0"/>
              </a:rPr>
              <a:t> </a:t>
            </a:r>
          </a:p>
          <a:p>
            <a:pPr lvl="1"/>
            <a:r>
              <a:rPr lang="en-US" sz="2400" dirty="0">
                <a:cs typeface="Times New Roman" panose="02020603050405020304" pitchFamily="18" charset="0"/>
              </a:rPr>
              <a:t>Propensity score, nearest neighbor techniques</a:t>
            </a:r>
          </a:p>
        </p:txBody>
      </p:sp>
      <p:pic>
        <p:nvPicPr>
          <p:cNvPr id="4" name="Picture 2">
            <a:extLst>
              <a:ext uri="{FF2B5EF4-FFF2-40B4-BE49-F238E27FC236}">
                <a16:creationId xmlns:a16="http://schemas.microsoft.com/office/drawing/2014/main" id="{040588B9-EB61-C454-E0D5-5B001E72D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289560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28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1" y="1066801"/>
            <a:ext cx="10210800" cy="5141388"/>
          </a:xfrm>
        </p:spPr>
        <p:txBody>
          <a:bodyPr>
            <a:noAutofit/>
          </a:bodyPr>
          <a:lstStyle/>
          <a:p>
            <a:r>
              <a:rPr lang="en-US" sz="2400" dirty="0">
                <a:cs typeface="Times New Roman" panose="02020603050405020304" pitchFamily="18" charset="0"/>
              </a:rPr>
              <a:t>Back door variation stands in the way of causal inference</a:t>
            </a:r>
            <a:endParaRPr lang="en-US" sz="2400" b="1" dirty="0">
              <a:solidFill>
                <a:schemeClr val="accent2">
                  <a:lumMod val="75000"/>
                </a:schemeClr>
              </a:solidFill>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But we can avoid that through careful randomization</a:t>
            </a:r>
          </a:p>
        </p:txBody>
      </p:sp>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3"/>
          <a:stretch>
            <a:fillRect/>
          </a:stretch>
        </p:blipFill>
        <p:spPr>
          <a:xfrm>
            <a:off x="1524000" y="1905000"/>
            <a:ext cx="9144000" cy="2269395"/>
          </a:xfrm>
          <a:prstGeom prst="rect">
            <a:avLst/>
          </a:prstGeom>
        </p:spPr>
      </p:pic>
      <p:sp>
        <p:nvSpPr>
          <p:cNvPr id="4" name="Rectangle 3">
            <a:extLst>
              <a:ext uri="{FF2B5EF4-FFF2-40B4-BE49-F238E27FC236}">
                <a16:creationId xmlns:a16="http://schemas.microsoft.com/office/drawing/2014/main" id="{C20E0ADD-2662-E3D4-E1E7-03E4162577EC}"/>
              </a:ext>
            </a:extLst>
          </p:cNvPr>
          <p:cNvSpPr/>
          <p:nvPr/>
        </p:nvSpPr>
        <p:spPr>
          <a:xfrm>
            <a:off x="1676400" y="2133600"/>
            <a:ext cx="3276600"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836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066801"/>
            <a:ext cx="10363200" cy="5141388"/>
          </a:xfrm>
        </p:spPr>
        <p:txBody>
          <a:bodyPr>
            <a:noAutofit/>
          </a:bodyPr>
          <a:lstStyle/>
          <a:p>
            <a:r>
              <a:rPr lang="en-US" sz="2400" dirty="0">
                <a:cs typeface="Times New Roman" panose="02020603050405020304" pitchFamily="18" charset="0"/>
              </a:rPr>
              <a:t>Back door variation stands in the way of causal inference</a:t>
            </a:r>
            <a:endParaRPr lang="en-US" sz="2400" b="1" dirty="0">
              <a:solidFill>
                <a:schemeClr val="accent2">
                  <a:lumMod val="75000"/>
                </a:schemeClr>
              </a:solidFill>
              <a:cs typeface="Times New Roman" panose="02020603050405020304" pitchFamily="18" charset="0"/>
            </a:endParaRPr>
          </a:p>
          <a:p>
            <a:pPr marL="0" indent="0">
              <a:buNone/>
            </a:pPr>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a:p>
            <a:r>
              <a:rPr lang="en-US" sz="2400" dirty="0">
                <a:cs typeface="Times New Roman" panose="02020603050405020304" pitchFamily="18" charset="0"/>
              </a:rPr>
              <a:t>What if we didn’t assign randomization? Can we </a:t>
            </a:r>
            <a:r>
              <a:rPr lang="en-US" sz="2400" b="1" dirty="0">
                <a:solidFill>
                  <a:schemeClr val="accent2">
                    <a:lumMod val="75000"/>
                  </a:schemeClr>
                </a:solidFill>
                <a:cs typeface="Times New Roman" panose="02020603050405020304" pitchFamily="18" charset="0"/>
              </a:rPr>
              <a:t>simulate it </a:t>
            </a:r>
            <a:r>
              <a:rPr lang="en-US" sz="2400" dirty="0">
                <a:cs typeface="Times New Roman" panose="02020603050405020304" pitchFamily="18" charset="0"/>
              </a:rPr>
              <a:t>somehow?</a:t>
            </a:r>
          </a:p>
          <a:p>
            <a:r>
              <a:rPr lang="en-US" sz="2400" b="1" dirty="0">
                <a:solidFill>
                  <a:schemeClr val="accent2">
                    <a:lumMod val="75000"/>
                  </a:schemeClr>
                </a:solidFill>
                <a:cs typeface="Times New Roman" panose="02020603050405020304" pitchFamily="18" charset="0"/>
              </a:rPr>
              <a:t>Instrumental Variables </a:t>
            </a:r>
            <a:r>
              <a:rPr lang="en-US" sz="2400" dirty="0">
                <a:cs typeface="Times New Roman" panose="02020603050405020304" pitchFamily="18" charset="0"/>
              </a:rPr>
              <a:t>looks for real-world (quasi)-randomization</a:t>
            </a:r>
            <a:endParaRPr lang="en-US" sz="2400" b="1" dirty="0">
              <a:cs typeface="Times New Roman" panose="02020603050405020304" pitchFamily="18" charset="0"/>
            </a:endParaRPr>
          </a:p>
        </p:txBody>
      </p:sp>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2"/>
          <a:stretch>
            <a:fillRect/>
          </a:stretch>
        </p:blipFill>
        <p:spPr>
          <a:xfrm>
            <a:off x="1524000" y="1905000"/>
            <a:ext cx="9144000" cy="2269395"/>
          </a:xfrm>
          <a:prstGeom prst="rect">
            <a:avLst/>
          </a:prstGeom>
        </p:spPr>
      </p:pic>
    </p:spTree>
    <p:extLst>
      <p:ext uri="{BB962C8B-B14F-4D97-AF65-F5344CB8AC3E}">
        <p14:creationId xmlns:p14="http://schemas.microsoft.com/office/powerpoint/2010/main" val="3101667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066801"/>
                <a:ext cx="10210800" cy="5141388"/>
              </a:xfrm>
            </p:spPr>
            <p:txBody>
              <a:bodyPr>
                <a:noAutofit/>
              </a:bodyPr>
              <a:lstStyle/>
              <a:p>
                <a:r>
                  <a:rPr lang="en-US" sz="2400" dirty="0">
                    <a:cs typeface="Times New Roman" panose="02020603050405020304" pitchFamily="18" charset="0"/>
                  </a:rPr>
                  <a:t>Note: (even perfect) randomization doesn’t absolve us of closing back doors!</a:t>
                </a:r>
              </a:p>
              <a:p>
                <a:r>
                  <a:rPr lang="en-US" sz="2400" dirty="0">
                    <a:cs typeface="Times New Roman" panose="02020603050405020304" pitchFamily="18" charset="0"/>
                  </a:rPr>
                  <a:t>But it does move the criterion from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𝑅𝑎𝑛𝑑𝑜𝑚𝑖𝑧𝑎𝑡𝑖𝑜𝑛</m:t>
                    </m:r>
                  </m:oMath>
                </a14:m>
                <a:r>
                  <a:rPr lang="en-US" sz="2400" dirty="0">
                    <a:cs typeface="Times New Roman" panose="02020603050405020304" pitchFamily="18" charset="0"/>
                  </a:rPr>
                  <a:t> </a:t>
                </a:r>
              </a:p>
              <a:p>
                <a:pPr lvl="1"/>
                <a:r>
                  <a:rPr lang="en-US" sz="2400" dirty="0">
                    <a:cs typeface="Times New Roman" panose="02020603050405020304" pitchFamily="18" charset="0"/>
                  </a:rPr>
                  <a:t>This is usually easier to satisfy in practice</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066801"/>
                <a:ext cx="10210800" cy="5141388"/>
              </a:xfrm>
              <a:blipFill>
                <a:blip r:embed="rId3"/>
                <a:stretch>
                  <a:fillRect l="-478"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97A827C-92C8-F8DF-0C3A-CE882E8B5CD9}"/>
              </a:ext>
            </a:extLst>
          </p:cNvPr>
          <p:cNvPicPr>
            <a:picLocks noChangeAspect="1"/>
          </p:cNvPicPr>
          <p:nvPr/>
        </p:nvPicPr>
        <p:blipFill>
          <a:blip r:embed="rId4"/>
          <a:stretch>
            <a:fillRect/>
          </a:stretch>
        </p:blipFill>
        <p:spPr>
          <a:xfrm>
            <a:off x="1524000" y="3902805"/>
            <a:ext cx="9144000" cy="2269395"/>
          </a:xfrm>
          <a:prstGeom prst="rect">
            <a:avLst/>
          </a:prstGeom>
        </p:spPr>
      </p:pic>
    </p:spTree>
    <p:extLst>
      <p:ext uri="{BB962C8B-B14F-4D97-AF65-F5344CB8AC3E}">
        <p14:creationId xmlns:p14="http://schemas.microsoft.com/office/powerpoint/2010/main" val="3110858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Exploiting </a:t>
            </a:r>
            <a:br>
              <a:rPr lang="en-US" dirty="0"/>
            </a:br>
            <a:r>
              <a:rPr lang="en-US" dirty="0"/>
              <a:t>Quasi-Random Variation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7136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Instrumenting for an Endogenous Variable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are particularly concerned when 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variable is endogenous</a:t>
                </a:r>
              </a:p>
              <a:p>
                <a:r>
                  <a:rPr lang="en-US" sz="2400" dirty="0">
                    <a:cs typeface="Times New Roman" panose="02020603050405020304" pitchFamily="18" charset="0"/>
                  </a:rPr>
                  <a:t>How can we randomize? </a:t>
                </a:r>
              </a:p>
              <a:p>
                <a:pPr lvl="1"/>
                <a:r>
                  <a:rPr lang="en-US" sz="2400" dirty="0">
                    <a:cs typeface="Times New Roman" panose="02020603050405020304" pitchFamily="18" charset="0"/>
                  </a:rPr>
                  <a:t>Pick a suitable variable which is an </a:t>
                </a:r>
                <a:r>
                  <a:rPr lang="en-US" sz="2400" i="1" dirty="0">
                    <a:solidFill>
                      <a:schemeClr val="accent2">
                        <a:lumMod val="75000"/>
                      </a:schemeClr>
                    </a:solidFill>
                    <a:cs typeface="Times New Roman" panose="02020603050405020304" pitchFamily="18" charset="0"/>
                  </a:rPr>
                  <a:t>instrument</a:t>
                </a:r>
                <a:r>
                  <a:rPr lang="en-US" sz="2400" i="1" dirty="0">
                    <a:cs typeface="Times New Roman" panose="02020603050405020304" pitchFamily="18" charset="0"/>
                  </a:rPr>
                  <a:t> </a:t>
                </a:r>
                <a:r>
                  <a:rPr lang="en-US" sz="2400" dirty="0">
                    <a:cs typeface="Times New Roman" panose="02020603050405020304" pitchFamily="18" charset="0"/>
                  </a:rPr>
                  <a:t>for randomization</a:t>
                </a:r>
              </a:p>
              <a:p>
                <a:pPr lvl="1"/>
                <a:r>
                  <a:rPr lang="en-US" sz="2400" dirty="0">
                    <a:cs typeface="Times New Roman" panose="02020603050405020304" pitchFamily="18" charset="0"/>
                  </a:rPr>
                  <a:t>Mimics an RCT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346545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Instrumenting for an Endogenous Variable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are particularly concerned when our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𝑇𝑟𝑒𝑎𝑡𝑚𝑒𝑛𝑡</m:t>
                    </m:r>
                  </m:oMath>
                </a14:m>
                <a:r>
                  <a:rPr lang="en-US" sz="2400" dirty="0">
                    <a:cs typeface="Times New Roman" panose="02020603050405020304" pitchFamily="18" charset="0"/>
                  </a:rPr>
                  <a:t> variable is endogenous</a:t>
                </a:r>
              </a:p>
              <a:p>
                <a:r>
                  <a:rPr lang="en-US" sz="2400" dirty="0">
                    <a:cs typeface="Times New Roman" panose="02020603050405020304" pitchFamily="18" charset="0"/>
                  </a:rPr>
                  <a:t>How can we randomize? </a:t>
                </a:r>
              </a:p>
              <a:p>
                <a:pPr lvl="1"/>
                <a:r>
                  <a:rPr lang="en-US" sz="2400" dirty="0">
                    <a:cs typeface="Times New Roman" panose="02020603050405020304" pitchFamily="18" charset="0"/>
                  </a:rPr>
                  <a:t>Pick a suitable variable which is an </a:t>
                </a:r>
                <a:r>
                  <a:rPr lang="en-US" sz="2400" i="1" dirty="0">
                    <a:solidFill>
                      <a:schemeClr val="accent2">
                        <a:lumMod val="75000"/>
                      </a:schemeClr>
                    </a:solidFill>
                    <a:cs typeface="Times New Roman" panose="02020603050405020304" pitchFamily="18" charset="0"/>
                  </a:rPr>
                  <a:t>instrument</a:t>
                </a:r>
                <a:r>
                  <a:rPr lang="en-US" sz="2400" i="1" dirty="0">
                    <a:cs typeface="Times New Roman" panose="02020603050405020304" pitchFamily="18" charset="0"/>
                  </a:rPr>
                  <a:t> </a:t>
                </a:r>
                <a:r>
                  <a:rPr lang="en-US" sz="2400" dirty="0">
                    <a:cs typeface="Times New Roman" panose="02020603050405020304" pitchFamily="18" charset="0"/>
                  </a:rPr>
                  <a:t>for randomization</a:t>
                </a:r>
              </a:p>
              <a:p>
                <a:pPr lvl="1"/>
                <a:r>
                  <a:rPr lang="en-US" sz="2400" dirty="0">
                    <a:cs typeface="Times New Roman" panose="02020603050405020304" pitchFamily="18" charset="0"/>
                  </a:rPr>
                  <a:t>Mimics an RCT (as if </a:t>
                </a:r>
                <a:r>
                  <a:rPr lang="en-US" sz="2400" b="1" dirty="0">
                    <a:solidFill>
                      <a:schemeClr val="accent2">
                        <a:lumMod val="75000"/>
                      </a:schemeClr>
                    </a:solidFill>
                    <a:cs typeface="Times New Roman" panose="02020603050405020304" pitchFamily="18" charset="0"/>
                  </a:rPr>
                  <a:t>randomization is based on the instrument</a:t>
                </a:r>
                <a:r>
                  <a:rPr lang="en-US" sz="2400" dirty="0">
                    <a:cs typeface="Times New Roman" panose="02020603050405020304" pitchFamily="18" charset="0"/>
                  </a:rPr>
                  <a:t>)</a:t>
                </a:r>
              </a:p>
              <a:p>
                <a:pPr lvl="1"/>
                <a:endParaRPr lang="en-US" sz="2400" dirty="0">
                  <a:cs typeface="Times New Roman" panose="02020603050405020304" pitchFamily="18" charset="0"/>
                </a:endParaRPr>
              </a:p>
              <a:p>
                <a:pPr marL="731520" lvl="1" indent="-457200">
                  <a:buFont typeface="+mj-lt"/>
                  <a:buAutoNum type="arabicPeriod"/>
                </a:pPr>
                <a:r>
                  <a:rPr lang="en-US" sz="2400" dirty="0">
                    <a:cs typeface="Times New Roman" panose="02020603050405020304" pitchFamily="18" charset="0"/>
                  </a:rPr>
                  <a:t>Instrumental variable (IV) is </a:t>
                </a:r>
                <a:r>
                  <a:rPr lang="en-US" sz="2400" b="1" dirty="0">
                    <a:solidFill>
                      <a:schemeClr val="accent2">
                        <a:lumMod val="75000"/>
                      </a:schemeClr>
                    </a:solidFill>
                    <a:cs typeface="Times New Roman" panose="02020603050405020304" pitchFamily="18" charset="0"/>
                  </a:rPr>
                  <a:t>strongly correlated </a:t>
                </a:r>
                <a:r>
                  <a:rPr lang="en-US" sz="2400" dirty="0">
                    <a:cs typeface="Times New Roman" panose="02020603050405020304" pitchFamily="18" charset="0"/>
                  </a:rPr>
                  <a:t>with treatment</a:t>
                </a:r>
              </a:p>
              <a:p>
                <a:pPr marL="731520" lvl="1" indent="-457200">
                  <a:buFont typeface="+mj-lt"/>
                  <a:buAutoNum type="arabicPeriod"/>
                </a:pPr>
                <a:r>
                  <a:rPr lang="en-US" sz="2400" dirty="0">
                    <a:cs typeface="Times New Roman" panose="02020603050405020304" pitchFamily="18" charset="0"/>
                  </a:rPr>
                  <a:t>IV is </a:t>
                </a:r>
                <a:r>
                  <a:rPr lang="en-US" sz="2400" b="1" dirty="0">
                    <a:solidFill>
                      <a:schemeClr val="accent2">
                        <a:lumMod val="75000"/>
                      </a:schemeClr>
                    </a:solidFill>
                    <a:cs typeface="Times New Roman" panose="02020603050405020304" pitchFamily="18" charset="0"/>
                  </a:rPr>
                  <a:t>uncorrelated</a:t>
                </a:r>
                <a:r>
                  <a:rPr lang="en-US" sz="2400" b="1" dirty="0">
                    <a:cs typeface="Times New Roman" panose="02020603050405020304" pitchFamily="18" charset="0"/>
                  </a:rPr>
                  <a:t> </a:t>
                </a:r>
                <a:r>
                  <a:rPr lang="en-US" sz="2400" dirty="0">
                    <a:cs typeface="Times New Roman" panose="02020603050405020304" pitchFamily="18" charset="0"/>
                  </a:rPr>
                  <a:t>with the ultimate outcome (except through treatment)</a:t>
                </a:r>
              </a:p>
              <a:p>
                <a:pPr marL="731520" lvl="1" indent="-457200">
                  <a:buFont typeface="+mj-lt"/>
                  <a:buAutoNum type="arabicPeriod"/>
                </a:pPr>
                <a:r>
                  <a:rPr lang="en-US" sz="2400" dirty="0">
                    <a:cs typeface="Times New Roman" panose="02020603050405020304" pitchFamily="18" charset="0"/>
                  </a:rPr>
                  <a:t>IV is </a:t>
                </a:r>
                <a:r>
                  <a:rPr lang="en-US" sz="2400" b="1" dirty="0">
                    <a:solidFill>
                      <a:schemeClr val="accent2">
                        <a:lumMod val="75000"/>
                      </a:schemeClr>
                    </a:solidFill>
                    <a:cs typeface="Times New Roman" panose="02020603050405020304" pitchFamily="18" charset="0"/>
                  </a:rPr>
                  <a:t>uncorrelated</a:t>
                </a:r>
                <a:r>
                  <a:rPr lang="en-US" sz="2400" b="1" dirty="0">
                    <a:cs typeface="Times New Roman" panose="02020603050405020304" pitchFamily="18" charset="0"/>
                  </a:rPr>
                  <a:t> </a:t>
                </a:r>
                <a:r>
                  <a:rPr lang="en-US" sz="2400" dirty="0">
                    <a:cs typeface="Times New Roman" panose="02020603050405020304" pitchFamily="18" charset="0"/>
                  </a:rPr>
                  <a:t>with other confounders</a:t>
                </a: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You can think about an IV like a </a:t>
                </a:r>
                <a:r>
                  <a:rPr lang="en-US" sz="2400" b="1" u="sng" dirty="0">
                    <a:cs typeface="Times New Roman" panose="02020603050405020304" pitchFamily="18" charset="0"/>
                  </a:rPr>
                  <a:t>random number generator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68720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Instrumental Variables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831997B-4CB6-0FFD-4022-9893EFE5F812}"/>
              </a:ext>
            </a:extLst>
          </p:cNvPr>
          <p:cNvPicPr>
            <a:picLocks noGrp="1" noChangeAspect="1"/>
          </p:cNvPicPr>
          <p:nvPr>
            <p:ph idx="1"/>
          </p:nvPr>
        </p:nvPicPr>
        <p:blipFill>
          <a:blip r:embed="rId3"/>
          <a:stretch>
            <a:fillRect/>
          </a:stretch>
        </p:blipFill>
        <p:spPr>
          <a:xfrm>
            <a:off x="800100" y="1295400"/>
            <a:ext cx="10058400" cy="4488938"/>
          </a:xfrm>
        </p:spPr>
      </p:pic>
    </p:spTree>
    <p:extLst>
      <p:ext uri="{BB962C8B-B14F-4D97-AF65-F5344CB8AC3E}">
        <p14:creationId xmlns:p14="http://schemas.microsoft.com/office/powerpoint/2010/main" val="154228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Instrumental Variable in our Example?</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4BD2813-8370-AAC8-BAEE-4049DD9B2D2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0D4029E-6A69-7B48-149C-3831E097C8D4}"/>
              </a:ext>
            </a:extLst>
          </p:cNvPr>
          <p:cNvPicPr>
            <a:picLocks noChangeAspect="1"/>
          </p:cNvPicPr>
          <p:nvPr/>
        </p:nvPicPr>
        <p:blipFill>
          <a:blip r:embed="rId3"/>
          <a:stretch>
            <a:fillRect/>
          </a:stretch>
        </p:blipFill>
        <p:spPr>
          <a:xfrm>
            <a:off x="254035" y="1069526"/>
            <a:ext cx="10759276" cy="5483877"/>
          </a:xfrm>
          <a:prstGeom prst="rect">
            <a:avLst/>
          </a:prstGeom>
        </p:spPr>
      </p:pic>
    </p:spTree>
    <p:extLst>
      <p:ext uri="{BB962C8B-B14F-4D97-AF65-F5344CB8AC3E}">
        <p14:creationId xmlns:p14="http://schemas.microsoft.com/office/powerpoint/2010/main" val="35809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a:solidFill>
                  <a:srgbClr val="FFFFFF"/>
                </a:solidFill>
                <a:latin typeface="+mj-lt"/>
              </a:rPr>
              <a:t>Instrumental Variables: Relevance</a:t>
            </a:r>
          </a:p>
        </p:txBody>
      </p:sp>
      <p:sp>
        <p:nvSpPr>
          <p:cNvPr id="18" name="Rectangle 17">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Text&#10;&#10;Description automatically generated">
            <a:extLst>
              <a:ext uri="{FF2B5EF4-FFF2-40B4-BE49-F238E27FC236}">
                <a16:creationId xmlns:a16="http://schemas.microsoft.com/office/drawing/2014/main" id="{ECA2B565-D278-76A8-1438-4DE03E411B42}"/>
              </a:ext>
            </a:extLst>
          </p:cNvPr>
          <p:cNvPicPr>
            <a:picLocks noGrp="1" noChangeAspect="1"/>
          </p:cNvPicPr>
          <p:nvPr>
            <p:ph idx="1"/>
          </p:nvPr>
        </p:nvPicPr>
        <p:blipFill>
          <a:blip r:embed="rId3"/>
          <a:stretch>
            <a:fillRect/>
          </a:stretch>
        </p:blipFill>
        <p:spPr>
          <a:xfrm>
            <a:off x="1097280" y="873624"/>
            <a:ext cx="9594723" cy="3358153"/>
          </a:xfrm>
          <a:prstGeom prst="rect">
            <a:avLst/>
          </a:prstGeom>
        </p:spPr>
      </p:pic>
      <p:sp>
        <p:nvSpPr>
          <p:cNvPr id="20" name="Rectangle 19">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261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dirty="0">
                <a:solidFill>
                  <a:srgbClr val="FFFFFF"/>
                </a:solidFill>
                <a:latin typeface="+mj-lt"/>
              </a:rPr>
              <a:t>Instrumental Variables: Exclusion</a:t>
            </a:r>
          </a:p>
        </p:txBody>
      </p:sp>
      <p:sp>
        <p:nvSpPr>
          <p:cNvPr id="17" name="Rectangle 16">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BF81D22-6C80-DF98-9ADF-C02D7D5CB072}"/>
              </a:ext>
            </a:extLst>
          </p:cNvPr>
          <p:cNvPicPr>
            <a:picLocks noGrp="1" noChangeAspect="1"/>
          </p:cNvPicPr>
          <p:nvPr>
            <p:ph idx="1"/>
          </p:nvPr>
        </p:nvPicPr>
        <p:blipFill>
          <a:blip r:embed="rId3"/>
          <a:stretch>
            <a:fillRect/>
          </a:stretch>
        </p:blipFill>
        <p:spPr>
          <a:xfrm>
            <a:off x="533399" y="685800"/>
            <a:ext cx="10592343" cy="3733800"/>
          </a:xfrm>
          <a:prstGeom prst="rect">
            <a:avLst/>
          </a:prstGeom>
        </p:spPr>
      </p:pic>
      <p:sp>
        <p:nvSpPr>
          <p:cNvPr id="19" name="Rectangle 18">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58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Causal Inference: From Back Doors to Front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We can also</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isolate variation </a:t>
                </a:r>
                <a:r>
                  <a:rPr lang="en-US" sz="2400" dirty="0">
                    <a:cs typeface="Times New Roman" panose="02020603050405020304" pitchFamily="18" charset="0"/>
                  </a:rPr>
                  <a:t>coming only through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endParaRPr lang="en-US" sz="2400" dirty="0">
                  <a:cs typeface="Times New Roman" panose="02020603050405020304" pitchFamily="18" charset="0"/>
                </a:endParaRPr>
              </a:p>
              <a:p>
                <a:r>
                  <a:rPr lang="en-US" sz="2400" dirty="0">
                    <a:cs typeface="Times New Roman" panose="02020603050405020304" pitchFamily="18" charset="0"/>
                  </a:rPr>
                  <a:t>This is called a</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front door approach</a:t>
                </a:r>
                <a:r>
                  <a:rPr lang="en-US" sz="2400" dirty="0">
                    <a:cs typeface="Times New Roman" panose="02020603050405020304" pitchFamily="18" charset="0"/>
                  </a:rPr>
                  <a:t> – mimics an experiment</a:t>
                </a: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endParaRPr lang="en-US" sz="2400" b="1" dirty="0">
                  <a:cs typeface="Times New Roman" panose="02020603050405020304" pitchFamily="18" charset="0"/>
                </a:endParaRPr>
              </a:p>
              <a:p>
                <a:pPr marL="0" indent="0">
                  <a:buNone/>
                </a:pPr>
                <a:endParaRPr lang="en-US" sz="2400" b="1"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A9721058-34E7-2CAC-064A-72A9E7CB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335530"/>
            <a:ext cx="7315200" cy="315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273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4600" dirty="0">
                <a:solidFill>
                  <a:srgbClr val="FFFFFF"/>
                </a:solidFill>
                <a:latin typeface="+mj-lt"/>
              </a:rPr>
              <a:t>Instrumental Variables: Exogeneity</a:t>
            </a:r>
          </a:p>
        </p:txBody>
      </p:sp>
      <p:sp>
        <p:nvSpPr>
          <p:cNvPr id="17" name="Rectangle 16">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216AF9C5-29CB-1811-BC0D-8F552C9CD031}"/>
              </a:ext>
            </a:extLst>
          </p:cNvPr>
          <p:cNvPicPr>
            <a:picLocks noGrp="1" noChangeAspect="1"/>
          </p:cNvPicPr>
          <p:nvPr>
            <p:ph idx="1"/>
          </p:nvPr>
        </p:nvPicPr>
        <p:blipFill>
          <a:blip r:embed="rId3"/>
          <a:stretch>
            <a:fillRect/>
          </a:stretch>
        </p:blipFill>
        <p:spPr>
          <a:xfrm>
            <a:off x="1097280" y="921599"/>
            <a:ext cx="9594723" cy="3262203"/>
          </a:xfrm>
          <a:prstGeom prst="rect">
            <a:avLst/>
          </a:prstGeom>
        </p:spPr>
      </p:pic>
      <p:sp>
        <p:nvSpPr>
          <p:cNvPr id="19" name="Rectangle 18">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674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8EC42F-425B-CC4D-93AE-8D71AEB61B5C}"/>
              </a:ext>
            </a:extLst>
          </p:cNvPr>
          <p:cNvPicPr>
            <a:picLocks noGrp="1" noChangeAspect="1"/>
          </p:cNvPicPr>
          <p:nvPr>
            <p:ph idx="1"/>
          </p:nvPr>
        </p:nvPicPr>
        <p:blipFill rotWithShape="1">
          <a:blip r:embed="rId3"/>
          <a:srcRect l="1687" t="3955" r="2183"/>
          <a:stretch/>
        </p:blipFill>
        <p:spPr>
          <a:xfrm>
            <a:off x="197224" y="251011"/>
            <a:ext cx="11737700" cy="6364941"/>
          </a:xfrm>
        </p:spPr>
      </p:pic>
    </p:spTree>
    <p:extLst>
      <p:ext uri="{BB962C8B-B14F-4D97-AF65-F5344CB8AC3E}">
        <p14:creationId xmlns:p14="http://schemas.microsoft.com/office/powerpoint/2010/main" val="2458301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769557-D30B-5A45-9CBF-CE7DAF1230E4}"/>
              </a:ext>
            </a:extLst>
          </p:cNvPr>
          <p:cNvPicPr>
            <a:picLocks noGrp="1" noChangeAspect="1"/>
          </p:cNvPicPr>
          <p:nvPr>
            <p:ph idx="1"/>
          </p:nvPr>
        </p:nvPicPr>
        <p:blipFill>
          <a:blip r:embed="rId3"/>
          <a:stretch>
            <a:fillRect/>
          </a:stretch>
        </p:blipFill>
        <p:spPr>
          <a:xfrm>
            <a:off x="0" y="0"/>
            <a:ext cx="11814289" cy="6418416"/>
          </a:xfrm>
        </p:spPr>
      </p:pic>
    </p:spTree>
    <p:extLst>
      <p:ext uri="{BB962C8B-B14F-4D97-AF65-F5344CB8AC3E}">
        <p14:creationId xmlns:p14="http://schemas.microsoft.com/office/powerpoint/2010/main" val="1999292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Transfusions and Waiting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Consider</a:t>
            </a:r>
            <a:r>
              <a:rPr lang="en-US" sz="2400" b="1" dirty="0">
                <a:cs typeface="Times New Roman" panose="02020603050405020304" pitchFamily="18" charset="0"/>
              </a:rPr>
              <a:t> </a:t>
            </a:r>
            <a:r>
              <a:rPr lang="en-US" sz="2400" b="1" u="sng" dirty="0">
                <a:solidFill>
                  <a:schemeClr val="accent2">
                    <a:lumMod val="75000"/>
                  </a:schemeClr>
                </a:solidFill>
                <a:cs typeface="Times New Roman" panose="02020603050405020304" pitchFamily="18" charset="0"/>
              </a:rPr>
              <a:t>blood type</a:t>
            </a:r>
            <a:r>
              <a:rPr lang="en-US" sz="2400" b="1" dirty="0">
                <a:cs typeface="Times New Roman" panose="02020603050405020304" pitchFamily="18" charset="0"/>
              </a:rPr>
              <a:t> </a:t>
            </a:r>
            <a:r>
              <a:rPr lang="en-US" sz="2400" dirty="0">
                <a:cs typeface="Times New Roman" panose="02020603050405020304" pitchFamily="18" charset="0"/>
              </a:rPr>
              <a:t>as a potential IV for waiting time</a:t>
            </a:r>
            <a:endParaRPr lang="en-US" sz="2400" b="1" u="sng" dirty="0">
              <a:cs typeface="Times New Roman" panose="02020603050405020304" pitchFamily="18" charset="0"/>
            </a:endParaRPr>
          </a:p>
        </p:txBody>
      </p:sp>
      <p:pic>
        <p:nvPicPr>
          <p:cNvPr id="5" name="Picture 4">
            <a:extLst>
              <a:ext uri="{FF2B5EF4-FFF2-40B4-BE49-F238E27FC236}">
                <a16:creationId xmlns:a16="http://schemas.microsoft.com/office/drawing/2014/main" id="{67BA3DE8-D5B6-C8E3-3D9E-EF2F345104DF}"/>
              </a:ext>
            </a:extLst>
          </p:cNvPr>
          <p:cNvPicPr>
            <a:picLocks noChangeAspect="1"/>
          </p:cNvPicPr>
          <p:nvPr/>
        </p:nvPicPr>
        <p:blipFill>
          <a:blip r:embed="rId3"/>
          <a:stretch>
            <a:fillRect/>
          </a:stretch>
        </p:blipFill>
        <p:spPr>
          <a:xfrm>
            <a:off x="1334814" y="1489521"/>
            <a:ext cx="9144000" cy="5031087"/>
          </a:xfrm>
          <a:prstGeom prst="rect">
            <a:avLst/>
          </a:prstGeom>
        </p:spPr>
      </p:pic>
    </p:spTree>
    <p:extLst>
      <p:ext uri="{BB962C8B-B14F-4D97-AF65-F5344CB8AC3E}">
        <p14:creationId xmlns:p14="http://schemas.microsoft.com/office/powerpoint/2010/main" val="1603033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Popular IVs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Other popular IVs in the literature: </a:t>
                </a:r>
              </a:p>
              <a:p>
                <a:pPr lvl="1"/>
                <a:r>
                  <a:rPr lang="en-US" sz="2400" dirty="0">
                    <a:cs typeface="Times New Roman" panose="02020603050405020304" pitchFamily="18" charset="0"/>
                  </a:rPr>
                  <a:t>Cigarette tax for smoking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physical function (Leigh and Schembri, 2003)</a:t>
                </a:r>
              </a:p>
              <a:p>
                <a:pPr lvl="1"/>
                <a:r>
                  <a:rPr lang="en-US" sz="2400" dirty="0">
                    <a:cs typeface="Times New Roman" panose="02020603050405020304" pitchFamily="18" charset="0"/>
                  </a:rPr>
                  <a:t>Prison overcrowding for prison populations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crime rates (Levitt, 1997)</a:t>
                </a:r>
              </a:p>
              <a:p>
                <a:pPr lvl="1"/>
                <a:r>
                  <a:rPr lang="en-US" sz="2400" dirty="0">
                    <a:cs typeface="Times New Roman" panose="02020603050405020304" pitchFamily="18" charset="0"/>
                  </a:rPr>
                  <a:t>Electoral cycles in police hiring for police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crime (Levitt, 1997)</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DD4ED74-2D2F-C7FB-8E6F-059A75669776}"/>
              </a:ext>
            </a:extLst>
          </p:cNvPr>
          <p:cNvPicPr>
            <a:picLocks noChangeAspect="1"/>
          </p:cNvPicPr>
          <p:nvPr/>
        </p:nvPicPr>
        <p:blipFill>
          <a:blip r:embed="rId4"/>
          <a:stretch>
            <a:fillRect/>
          </a:stretch>
        </p:blipFill>
        <p:spPr>
          <a:xfrm>
            <a:off x="2895600" y="3429000"/>
            <a:ext cx="5486400" cy="2895118"/>
          </a:xfrm>
          <a:prstGeom prst="rect">
            <a:avLst/>
          </a:prstGeom>
        </p:spPr>
      </p:pic>
    </p:spTree>
    <p:extLst>
      <p:ext uri="{BB962C8B-B14F-4D97-AF65-F5344CB8AC3E}">
        <p14:creationId xmlns:p14="http://schemas.microsoft.com/office/powerpoint/2010/main" val="2736039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Using IVs in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5525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IVs to back out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With an IV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we can calculate: </a:t>
                </a:r>
              </a:p>
              <a:p>
                <a:pPr lvl="1"/>
                <a:r>
                  <a:rPr lang="en-US" sz="2400" dirty="0">
                    <a:cs typeface="Times New Roman" panose="02020603050405020304" pitchFamily="18" charset="0"/>
                  </a:rPr>
                  <a:t>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x </a:t>
                </a:r>
                <a:r>
                  <a:rPr lang="en-US" sz="2400" dirty="0">
                    <a:cs typeface="Times New Roman" panose="02020603050405020304" pitchFamily="18" charset="0"/>
                  </a:rPr>
                  <a:t>on</a:t>
                </a:r>
                <a:r>
                  <a:rPr lang="en-US" sz="2400" i="1"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r>
                  <a:rPr lang="en-US" sz="2400" dirty="0">
                    <a:cs typeface="Times New Roman" panose="02020603050405020304" pitchFamily="18" charset="0"/>
                  </a:rPr>
                  <a:t>Hence: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y</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z </a:t>
                </a:r>
                <a:r>
                  <a:rPr lang="en-US" sz="2400" dirty="0">
                    <a:cs typeface="Times New Roman" panose="02020603050405020304" pitchFamily="18" charset="0"/>
                  </a:rPr>
                  <a:t>on</a:t>
                </a:r>
                <a:r>
                  <a:rPr lang="en-US" sz="2400" i="1" dirty="0">
                    <a:cs typeface="Times New Roman" panose="02020603050405020304" pitchFamily="18" charset="0"/>
                  </a:rPr>
                  <a:t> x</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97810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IVs to back out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With an IV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we can calculate: </a:t>
                </a:r>
              </a:p>
              <a:p>
                <a:pPr lvl="1"/>
                <a:r>
                  <a:rPr lang="en-US" sz="2400" dirty="0">
                    <a:cs typeface="Times New Roman" panose="02020603050405020304" pitchFamily="18" charset="0"/>
                  </a:rPr>
                  <a:t>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x </a:t>
                </a:r>
                <a:r>
                  <a:rPr lang="en-US" sz="2400" dirty="0">
                    <a:cs typeface="Times New Roman" panose="02020603050405020304" pitchFamily="18" charset="0"/>
                  </a:rPr>
                  <a:t>on</a:t>
                </a:r>
                <a:r>
                  <a:rPr lang="en-US" sz="2400" i="1"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r>
                  <a:rPr lang="en-US" sz="2400" dirty="0">
                    <a:cs typeface="Times New Roman" panose="02020603050405020304" pitchFamily="18" charset="0"/>
                  </a:rPr>
                  <a:t>Hence: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effect of </a:t>
                </a:r>
                <a:r>
                  <a:rPr lang="en-US" sz="2400" i="1" dirty="0">
                    <a:cs typeface="Times New Roman" panose="02020603050405020304" pitchFamily="18" charset="0"/>
                  </a:rPr>
                  <a:t>z</a:t>
                </a:r>
                <a:r>
                  <a:rPr lang="en-US" sz="2400" dirty="0">
                    <a:cs typeface="Times New Roman" panose="02020603050405020304" pitchFamily="18" charset="0"/>
                  </a:rPr>
                  <a:t>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y</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 (effect of </a:t>
                </a:r>
                <a:r>
                  <a:rPr lang="en-US" sz="2400" i="1" dirty="0">
                    <a:cs typeface="Times New Roman" panose="02020603050405020304" pitchFamily="18" charset="0"/>
                  </a:rPr>
                  <a:t>z </a:t>
                </a:r>
                <a:r>
                  <a:rPr lang="en-US" sz="2400" dirty="0">
                    <a:cs typeface="Times New Roman" panose="02020603050405020304" pitchFamily="18" charset="0"/>
                  </a:rPr>
                  <a:t>on</a:t>
                </a:r>
                <a:r>
                  <a:rPr lang="en-US" sz="2400" i="1" dirty="0">
                    <a:cs typeface="Times New Roman" panose="02020603050405020304" pitchFamily="18" charset="0"/>
                  </a:rPr>
                  <a:t> x</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endParaRPr lang="en-US" sz="2400" b="0" i="1"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Since we care about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we generally estimate a regression in </a:t>
                </a:r>
                <a:r>
                  <a:rPr lang="en-US" sz="2400" b="1" dirty="0">
                    <a:cs typeface="Times New Roman" panose="02020603050405020304" pitchFamily="18" charset="0"/>
                  </a:rPr>
                  <a:t>two steps:</a:t>
                </a:r>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First stage: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𝛾</m:t>
                    </m:r>
                  </m:oMath>
                </a14:m>
                <a:endParaRPr lang="en-US" sz="2400" dirty="0">
                  <a:cs typeface="Times New Roman" panose="02020603050405020304" pitchFamily="18" charset="0"/>
                </a:endParaRP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Second stage:</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marL="731520" lvl="1" indent="-457200">
                  <a:buFont typeface="+mj-lt"/>
                  <a:buAutoNum type="arabicPeriod"/>
                </a:pPr>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This yields a </a:t>
                </a:r>
                <a:r>
                  <a:rPr lang="en-US" sz="2400" b="1" u="sng" dirty="0">
                    <a:solidFill>
                      <a:schemeClr val="accent2">
                        <a:lumMod val="75000"/>
                      </a:schemeClr>
                    </a:solidFill>
                    <a:cs typeface="Times New Roman" panose="02020603050405020304" pitchFamily="18" charset="0"/>
                  </a:rPr>
                  <a:t>two-stage least squares</a:t>
                </a:r>
                <a:r>
                  <a:rPr lang="en-US" sz="2400" dirty="0">
                    <a:cs typeface="Times New Roman" panose="02020603050405020304" pitchFamily="18" charset="0"/>
                  </a:rPr>
                  <a:t> estimator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e>
                        </m:d>
                      </m:num>
                      <m:den>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e>
                        </m:d>
                      </m:den>
                    </m:f>
                  </m:oMath>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9E5411D3-8926-2BC1-0308-E5E8D5F14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763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27CA4C2-23D8-50E8-84E5-856B6C1D82A2}"/>
              </a:ext>
            </a:extLst>
          </p:cNvPr>
          <p:cNvPicPr>
            <a:picLocks noChangeAspect="1"/>
          </p:cNvPicPr>
          <p:nvPr/>
        </p:nvPicPr>
        <p:blipFill rotWithShape="1">
          <a:blip r:embed="rId4"/>
          <a:srcRect r="45833"/>
          <a:stretch/>
        </p:blipFill>
        <p:spPr>
          <a:xfrm>
            <a:off x="5562600" y="304800"/>
            <a:ext cx="2971800" cy="6301946"/>
          </a:xfrm>
          <a:prstGeom prst="rect">
            <a:avLst/>
          </a:prstGeom>
        </p:spPr>
      </p:pic>
    </p:spTree>
    <p:extLst>
      <p:ext uri="{BB962C8B-B14F-4D97-AF65-F5344CB8AC3E}">
        <p14:creationId xmlns:p14="http://schemas.microsoft.com/office/powerpoint/2010/main" val="3834580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r>
                  <a:rPr lang="en-US" sz="2400" dirty="0">
                    <a:cs typeface="Times New Roman" panose="02020603050405020304" pitchFamily="18" charset="0"/>
                  </a:rPr>
                  <a:t>Suppose we had good data on ability</a:t>
                </a:r>
              </a:p>
              <a:p>
                <a:r>
                  <a:rPr lang="en-US" sz="2400" dirty="0">
                    <a:cs typeface="Times New Roman" panose="02020603050405020304" pitchFamily="18" charset="0"/>
                  </a:rPr>
                  <a:t>Is this enough?</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6A55D7D-8ADC-E35E-5B02-C5C7E5B7C431}"/>
              </a:ext>
            </a:extLst>
          </p:cNvPr>
          <p:cNvPicPr>
            <a:picLocks noChangeAspect="1"/>
          </p:cNvPicPr>
          <p:nvPr/>
        </p:nvPicPr>
        <p:blipFill rotWithShape="1">
          <a:blip r:embed="rId4"/>
          <a:srcRect r="20832"/>
          <a:stretch/>
        </p:blipFill>
        <p:spPr>
          <a:xfrm>
            <a:off x="5562600" y="304800"/>
            <a:ext cx="4343400" cy="6301946"/>
          </a:xfrm>
          <a:prstGeom prst="rect">
            <a:avLst/>
          </a:prstGeom>
        </p:spPr>
      </p:pic>
    </p:spTree>
    <p:extLst>
      <p:ext uri="{BB962C8B-B14F-4D97-AF65-F5344CB8AC3E}">
        <p14:creationId xmlns:p14="http://schemas.microsoft.com/office/powerpoint/2010/main" val="83629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Open up the (Right) Gates!</a:t>
            </a:r>
            <a:endParaRPr lang="en-US" sz="3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F08185DA-48EE-9634-6C1F-C3A8EA600A8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664"/>
          <a:stretch/>
        </p:blipFill>
        <p:spPr bwMode="auto">
          <a:xfrm>
            <a:off x="2857500" y="1007690"/>
            <a:ext cx="6515100" cy="641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39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IV Regression: Illustration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1"/>
                <a:ext cx="5257801" cy="5141388"/>
              </a:xfrm>
            </p:spPr>
            <p:txBody>
              <a:bodyPr>
                <a:normAutofit/>
              </a:bodyPr>
              <a:lstStyle/>
              <a:p>
                <a:r>
                  <a:rPr lang="en-US" sz="2400" dirty="0">
                    <a:cs typeface="Times New Roman" panose="02020603050405020304" pitchFamily="18" charset="0"/>
                  </a:rPr>
                  <a:t>Suppose we are after: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𝐸𝑎𝑟𝑛𝑖𝑛𝑔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𝐸𝑑𝑢𝑐𝑎𝑡𝑖𝑜</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𝑛</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m:oMathPara>
                </a14:m>
                <a:endParaRPr lang="en-US" sz="2400" b="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Why is this endogenous? </a:t>
                </a:r>
              </a:p>
              <a:p>
                <a:r>
                  <a:rPr lang="en-US" sz="2400" dirty="0">
                    <a:cs typeface="Times New Roman" panose="02020603050405020304" pitchFamily="18" charset="0"/>
                  </a:rPr>
                  <a:t>Suppose we had good data on ability</a:t>
                </a:r>
              </a:p>
              <a:p>
                <a:r>
                  <a:rPr lang="en-US" sz="2400" dirty="0">
                    <a:cs typeface="Times New Roman" panose="02020603050405020304" pitchFamily="18" charset="0"/>
                  </a:rPr>
                  <a:t>Is this enough?</a:t>
                </a:r>
              </a:p>
              <a:p>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The IV approach mimics this adjustment using only exogenous variation!</a:t>
                </a: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1"/>
                <a:ext cx="5257801" cy="5141388"/>
              </a:xfrm>
              <a:blipFill>
                <a:blip r:embed="rId3"/>
                <a:stretch>
                  <a:fillRect l="-1738" t="-1305" r="-185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27CA4C2-23D8-50E8-84E5-856B6C1D82A2}"/>
              </a:ext>
            </a:extLst>
          </p:cNvPr>
          <p:cNvPicPr>
            <a:picLocks noChangeAspect="1"/>
          </p:cNvPicPr>
          <p:nvPr/>
        </p:nvPicPr>
        <p:blipFill rotWithShape="1">
          <a:blip r:embed="rId4"/>
          <a:srcRect l="1" r="-2"/>
          <a:stretch/>
        </p:blipFill>
        <p:spPr>
          <a:xfrm>
            <a:off x="5562600" y="304800"/>
            <a:ext cx="5486400" cy="6301946"/>
          </a:xfrm>
          <a:prstGeom prst="rect">
            <a:avLst/>
          </a:prstGeom>
        </p:spPr>
      </p:pic>
    </p:spTree>
    <p:extLst>
      <p:ext uri="{BB962C8B-B14F-4D97-AF65-F5344CB8AC3E}">
        <p14:creationId xmlns:p14="http://schemas.microsoft.com/office/powerpoint/2010/main" val="3847605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9" name="Picture 9" descr="Chart, scatter chart&#10;&#10;Description automatically generated">
            <a:extLst>
              <a:ext uri="{FF2B5EF4-FFF2-40B4-BE49-F238E27FC236}">
                <a16:creationId xmlns:a16="http://schemas.microsoft.com/office/drawing/2014/main" id="{19907D2C-EA58-3373-6117-3CE88EB8B1C8}"/>
              </a:ext>
            </a:extLst>
          </p:cNvPr>
          <p:cNvPicPr>
            <a:picLocks noGrp="1" noChangeAspect="1"/>
          </p:cNvPicPr>
          <p:nvPr>
            <p:ph idx="1"/>
          </p:nvPr>
        </p:nvPicPr>
        <p:blipFill>
          <a:blip r:embed="rId3"/>
          <a:stretch>
            <a:fillRect/>
          </a:stretch>
        </p:blipFill>
        <p:spPr>
          <a:xfrm>
            <a:off x="1655292" y="930729"/>
            <a:ext cx="7010235" cy="5820908"/>
          </a:xfrm>
        </p:spPr>
      </p:pic>
    </p:spTree>
    <p:extLst>
      <p:ext uri="{BB962C8B-B14F-4D97-AF65-F5344CB8AC3E}">
        <p14:creationId xmlns:p14="http://schemas.microsoft.com/office/powerpoint/2010/main" val="2947192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9" name="Picture 9" descr="Chart, scatter chart&#10;&#10;Description automatically generated">
            <a:extLst>
              <a:ext uri="{FF2B5EF4-FFF2-40B4-BE49-F238E27FC236}">
                <a16:creationId xmlns:a16="http://schemas.microsoft.com/office/drawing/2014/main" id="{19907D2C-EA58-3373-6117-3CE88EB8B1C8}"/>
              </a:ext>
            </a:extLst>
          </p:cNvPr>
          <p:cNvPicPr>
            <a:picLocks noGrp="1" noChangeAspect="1"/>
          </p:cNvPicPr>
          <p:nvPr>
            <p:ph idx="1"/>
          </p:nvPr>
        </p:nvPicPr>
        <p:blipFill>
          <a:blip r:embed="rId3"/>
          <a:stretch>
            <a:fillRect/>
          </a:stretch>
        </p:blipFill>
        <p:spPr>
          <a:xfrm>
            <a:off x="1655292" y="930729"/>
            <a:ext cx="7010235" cy="5820908"/>
          </a:xfrm>
        </p:spPr>
      </p:pic>
      <p:pic>
        <p:nvPicPr>
          <p:cNvPr id="3" name="Picture 3" descr="Diagram&#10;&#10;Description automatically generated">
            <a:extLst>
              <a:ext uri="{FF2B5EF4-FFF2-40B4-BE49-F238E27FC236}">
                <a16:creationId xmlns:a16="http://schemas.microsoft.com/office/drawing/2014/main" id="{23C4B6DB-8621-E71D-BD03-DD5FF60DE646}"/>
              </a:ext>
            </a:extLst>
          </p:cNvPr>
          <p:cNvPicPr>
            <a:picLocks noChangeAspect="1"/>
          </p:cNvPicPr>
          <p:nvPr/>
        </p:nvPicPr>
        <p:blipFill>
          <a:blip r:embed="rId4"/>
          <a:stretch>
            <a:fillRect/>
          </a:stretch>
        </p:blipFill>
        <p:spPr>
          <a:xfrm>
            <a:off x="2356758" y="932936"/>
            <a:ext cx="6516913" cy="5881128"/>
          </a:xfrm>
          <a:prstGeom prst="rect">
            <a:avLst/>
          </a:prstGeom>
        </p:spPr>
      </p:pic>
    </p:spTree>
    <p:extLst>
      <p:ext uri="{BB962C8B-B14F-4D97-AF65-F5344CB8AC3E}">
        <p14:creationId xmlns:p14="http://schemas.microsoft.com/office/powerpoint/2010/main" val="2994063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6" name="Picture 6" descr="Diagram&#10;&#10;Description automatically generated">
            <a:extLst>
              <a:ext uri="{FF2B5EF4-FFF2-40B4-BE49-F238E27FC236}">
                <a16:creationId xmlns:a16="http://schemas.microsoft.com/office/drawing/2014/main" id="{C4F7DE7F-0E32-5375-ADA7-9CB49BD9463E}"/>
              </a:ext>
            </a:extLst>
          </p:cNvPr>
          <p:cNvPicPr>
            <a:picLocks noGrp="1" noChangeAspect="1"/>
          </p:cNvPicPr>
          <p:nvPr>
            <p:ph idx="1"/>
          </p:nvPr>
        </p:nvPicPr>
        <p:blipFill>
          <a:blip r:embed="rId3"/>
          <a:stretch>
            <a:fillRect/>
          </a:stretch>
        </p:blipFill>
        <p:spPr>
          <a:xfrm>
            <a:off x="1885043" y="1132756"/>
            <a:ext cx="6743699" cy="5544987"/>
          </a:xfrm>
        </p:spPr>
      </p:pic>
    </p:spTree>
    <p:extLst>
      <p:ext uri="{BB962C8B-B14F-4D97-AF65-F5344CB8AC3E}">
        <p14:creationId xmlns:p14="http://schemas.microsoft.com/office/powerpoint/2010/main" val="1394731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5" name="Picture 6">
            <a:extLst>
              <a:ext uri="{FF2B5EF4-FFF2-40B4-BE49-F238E27FC236}">
                <a16:creationId xmlns:a16="http://schemas.microsoft.com/office/drawing/2014/main" id="{51872296-12AC-0921-0ADE-451E37E4826A}"/>
              </a:ext>
            </a:extLst>
          </p:cNvPr>
          <p:cNvPicPr>
            <a:picLocks noGrp="1" noChangeAspect="1"/>
          </p:cNvPicPr>
          <p:nvPr>
            <p:ph idx="1"/>
          </p:nvPr>
        </p:nvPicPr>
        <p:blipFill>
          <a:blip r:embed="rId3"/>
          <a:stretch>
            <a:fillRect/>
          </a:stretch>
        </p:blipFill>
        <p:spPr>
          <a:xfrm>
            <a:off x="2041995" y="912586"/>
            <a:ext cx="7080471" cy="5721122"/>
          </a:xfrm>
        </p:spPr>
      </p:pic>
    </p:spTree>
    <p:extLst>
      <p:ext uri="{BB962C8B-B14F-4D97-AF65-F5344CB8AC3E}">
        <p14:creationId xmlns:p14="http://schemas.microsoft.com/office/powerpoint/2010/main" val="801696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6" name="Picture 6" descr="Diagram&#10;&#10;Description automatically generated">
            <a:extLst>
              <a:ext uri="{FF2B5EF4-FFF2-40B4-BE49-F238E27FC236}">
                <a16:creationId xmlns:a16="http://schemas.microsoft.com/office/drawing/2014/main" id="{BEEB075E-AEE4-C314-A73C-8F1290D98014}"/>
              </a:ext>
            </a:extLst>
          </p:cNvPr>
          <p:cNvPicPr>
            <a:picLocks noGrp="1" noChangeAspect="1"/>
          </p:cNvPicPr>
          <p:nvPr>
            <p:ph idx="1"/>
          </p:nvPr>
        </p:nvPicPr>
        <p:blipFill>
          <a:blip r:embed="rId3"/>
          <a:stretch>
            <a:fillRect/>
          </a:stretch>
        </p:blipFill>
        <p:spPr>
          <a:xfrm>
            <a:off x="2176861" y="967014"/>
            <a:ext cx="6556739" cy="5902551"/>
          </a:xfrm>
        </p:spPr>
      </p:pic>
    </p:spTree>
    <p:extLst>
      <p:ext uri="{BB962C8B-B14F-4D97-AF65-F5344CB8AC3E}">
        <p14:creationId xmlns:p14="http://schemas.microsoft.com/office/powerpoint/2010/main" val="83113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Graphical Illustration of IVs</a:t>
            </a:r>
            <a:endParaRPr lang="en-US" dirty="0"/>
          </a:p>
        </p:txBody>
      </p:sp>
      <p:pic>
        <p:nvPicPr>
          <p:cNvPr id="5" name="Picture 6">
            <a:extLst>
              <a:ext uri="{FF2B5EF4-FFF2-40B4-BE49-F238E27FC236}">
                <a16:creationId xmlns:a16="http://schemas.microsoft.com/office/drawing/2014/main" id="{F294CA7B-F6BA-3B06-03B9-34BD40286271}"/>
              </a:ext>
            </a:extLst>
          </p:cNvPr>
          <p:cNvPicPr>
            <a:picLocks noGrp="1" noChangeAspect="1"/>
          </p:cNvPicPr>
          <p:nvPr>
            <p:ph idx="1"/>
          </p:nvPr>
        </p:nvPicPr>
        <p:blipFill>
          <a:blip r:embed="rId3"/>
          <a:stretch>
            <a:fillRect/>
          </a:stretch>
        </p:blipFill>
        <p:spPr>
          <a:xfrm>
            <a:off x="1883283" y="912586"/>
            <a:ext cx="6862681" cy="5766479"/>
          </a:xfrm>
        </p:spPr>
      </p:pic>
    </p:spTree>
    <p:extLst>
      <p:ext uri="{BB962C8B-B14F-4D97-AF65-F5344CB8AC3E}">
        <p14:creationId xmlns:p14="http://schemas.microsoft.com/office/powerpoint/2010/main" val="325941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a:buFont typeface="Arial" pitchFamily="34" charset="0"/>
              <a:buChar char="•"/>
            </a:pPr>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ADB014BC-C6F2-B003-0AB6-BEA752B36DCB}"/>
              </a:ext>
            </a:extLst>
          </p:cNvPr>
          <p:cNvPicPr>
            <a:picLocks noChangeAspect="1"/>
          </p:cNvPicPr>
          <p:nvPr/>
        </p:nvPicPr>
        <p:blipFill>
          <a:blip r:embed="rId3"/>
          <a:stretch>
            <a:fillRect/>
          </a:stretch>
        </p:blipFill>
        <p:spPr>
          <a:xfrm>
            <a:off x="609600" y="1447800"/>
            <a:ext cx="10058400" cy="5289640"/>
          </a:xfrm>
          <a:prstGeom prst="rect">
            <a:avLst/>
          </a:prstGeom>
        </p:spPr>
      </p:pic>
    </p:spTree>
    <p:extLst>
      <p:ext uri="{BB962C8B-B14F-4D97-AF65-F5344CB8AC3E}">
        <p14:creationId xmlns:p14="http://schemas.microsoft.com/office/powerpoint/2010/main" val="2207140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lvl="1"/>
            <a:r>
              <a:rPr lang="en-US" sz="2400" dirty="0">
                <a:solidFill>
                  <a:srgbClr val="262626"/>
                </a:solidFill>
                <a:latin typeface="Times New Roman"/>
                <a:cs typeface="Times New Roman"/>
              </a:rPr>
              <a:t>The LATE from an IV is for </a:t>
            </a:r>
            <a:r>
              <a:rPr lang="en-US" sz="2400" b="1" dirty="0">
                <a:solidFill>
                  <a:schemeClr val="accent2">
                    <a:lumMod val="75000"/>
                  </a:schemeClr>
                </a:solidFill>
                <a:latin typeface="Times New Roman"/>
                <a:cs typeface="Times New Roman"/>
              </a:rPr>
              <a:t>compliers</a:t>
            </a:r>
          </a:p>
          <a:p>
            <a:pPr lvl="1"/>
            <a:r>
              <a:rPr lang="en-US" sz="2400" dirty="0">
                <a:latin typeface="Times New Roman"/>
                <a:cs typeface="Times New Roman"/>
              </a:rPr>
              <a:t>Specifically, those influenced </a:t>
            </a:r>
            <a:r>
              <a:rPr lang="en-US" sz="2400" b="1" dirty="0">
                <a:solidFill>
                  <a:schemeClr val="accent2">
                    <a:lumMod val="75000"/>
                  </a:schemeClr>
                </a:solidFill>
                <a:latin typeface="Times New Roman"/>
                <a:cs typeface="Times New Roman"/>
              </a:rPr>
              <a:t>by the instruments </a:t>
            </a:r>
            <a:r>
              <a:rPr lang="en-US" sz="2400" dirty="0">
                <a:latin typeface="Times New Roman"/>
                <a:cs typeface="Times New Roman"/>
              </a:rPr>
              <a:t>you selected</a:t>
            </a:r>
          </a:p>
          <a:p>
            <a:pPr lvl="1"/>
            <a:r>
              <a:rPr lang="en-US" sz="2400" dirty="0">
                <a:latin typeface="Times New Roman"/>
                <a:cs typeface="Times New Roman"/>
              </a:rPr>
              <a:t>Hence, LATE is instrument-specific</a:t>
            </a:r>
            <a:endParaRPr lang="en-US" sz="2400" dirty="0">
              <a:solidFill>
                <a:schemeClr val="accent2">
                  <a:lumMod val="75000"/>
                </a:schemeClr>
              </a:solidFill>
              <a:latin typeface="Times New Roman"/>
              <a:cs typeface="Times New Roman"/>
            </a:endParaRPr>
          </a:p>
          <a:p>
            <a:pPr>
              <a:buFont typeface="Arial" pitchFamily="34" charset="0"/>
              <a:buChar char="•"/>
            </a:pPr>
            <a:endParaRPr lang="en-US" sz="2400" dirty="0">
              <a:cs typeface="Times New Roman" panose="02020603050405020304" pitchFamily="18" charset="0"/>
            </a:endParaRPr>
          </a:p>
        </p:txBody>
      </p:sp>
    </p:spTree>
    <p:extLst>
      <p:ext uri="{BB962C8B-B14F-4D97-AF65-F5344CB8AC3E}">
        <p14:creationId xmlns:p14="http://schemas.microsoft.com/office/powerpoint/2010/main" val="764042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 </a:t>
            </a:r>
            <a:r>
              <a:rPr lang="en-US" sz="2400" b="1" dirty="0">
                <a:solidFill>
                  <a:schemeClr val="accent2">
                    <a:lumMod val="75000"/>
                  </a:schemeClr>
                </a:solidFill>
                <a:latin typeface="Times New Roman"/>
                <a:cs typeface="Times New Roman"/>
              </a:rPr>
              <a:t>local average treatment effects (LATEs) </a:t>
            </a:r>
            <a:endParaRPr lang="en-US" dirty="0">
              <a:solidFill>
                <a:schemeClr val="accent2">
                  <a:lumMod val="75000"/>
                </a:schemeClr>
              </a:solidFill>
              <a:cs typeface="Times New Roman" panose="02020603050405020304" pitchFamily="18" charset="0"/>
            </a:endParaRPr>
          </a:p>
          <a:p>
            <a:pPr>
              <a:buFont typeface="Arial" pitchFamily="18" charset="2"/>
              <a:buChar char="•"/>
            </a:pPr>
            <a:r>
              <a:rPr lang="en-US" sz="2400" spc="0" dirty="0">
                <a:solidFill>
                  <a:srgbClr val="262626"/>
                </a:solidFill>
                <a:latin typeface="Times New Roman"/>
                <a:cs typeface="Times New Roman"/>
              </a:rPr>
              <a:t>Easiest to understand in the case of a binary instrument</a:t>
            </a:r>
            <a:endParaRPr lang="en-US" sz="2400" spc="0" dirty="0">
              <a:solidFill>
                <a:srgbClr val="262626"/>
              </a:solidFill>
              <a:cs typeface="Times New Roman" panose="02020603050405020304" pitchFamily="18" charset="0"/>
            </a:endParaRPr>
          </a:p>
          <a:p>
            <a:endParaRPr lang="en-US" sz="2400" dirty="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D98E76E-7B03-09FB-5D35-5AA95853D76F}"/>
              </a:ext>
            </a:extLst>
          </p:cNvPr>
          <p:cNvGraphicFramePr>
            <a:graphicFrameLocks noGrp="1"/>
          </p:cNvGraphicFramePr>
          <p:nvPr/>
        </p:nvGraphicFramePr>
        <p:xfrm>
          <a:off x="1066800" y="2102840"/>
          <a:ext cx="9245244" cy="4297960"/>
        </p:xfrm>
        <a:graphic>
          <a:graphicData uri="http://schemas.openxmlformats.org/drawingml/2006/table">
            <a:tbl>
              <a:tblPr firstRow="1" bandRow="1">
                <a:tableStyleId>{5C22544A-7EE6-4342-B048-85BDC9FD1C3A}</a:tableStyleId>
              </a:tblPr>
              <a:tblGrid>
                <a:gridCol w="2311311">
                  <a:extLst>
                    <a:ext uri="{9D8B030D-6E8A-4147-A177-3AD203B41FA5}">
                      <a16:colId xmlns:a16="http://schemas.microsoft.com/office/drawing/2014/main" val="3585779432"/>
                    </a:ext>
                  </a:extLst>
                </a:gridCol>
                <a:gridCol w="2311311">
                  <a:extLst>
                    <a:ext uri="{9D8B030D-6E8A-4147-A177-3AD203B41FA5}">
                      <a16:colId xmlns:a16="http://schemas.microsoft.com/office/drawing/2014/main" val="90799623"/>
                    </a:ext>
                  </a:extLst>
                </a:gridCol>
                <a:gridCol w="2311311">
                  <a:extLst>
                    <a:ext uri="{9D8B030D-6E8A-4147-A177-3AD203B41FA5}">
                      <a16:colId xmlns:a16="http://schemas.microsoft.com/office/drawing/2014/main" val="1731919055"/>
                    </a:ext>
                  </a:extLst>
                </a:gridCol>
                <a:gridCol w="2311311">
                  <a:extLst>
                    <a:ext uri="{9D8B030D-6E8A-4147-A177-3AD203B41FA5}">
                      <a16:colId xmlns:a16="http://schemas.microsoft.com/office/drawing/2014/main" val="802572931"/>
                    </a:ext>
                  </a:extLst>
                </a:gridCol>
              </a:tblGrid>
              <a:tr h="1074490">
                <a:tc>
                  <a:txBody>
                    <a:bodyPr/>
                    <a:lstStyle/>
                    <a:p>
                      <a:pPr lvl="0">
                        <a:buNone/>
                      </a:pPr>
                      <a:endParaRPr lang="en-US" sz="2400" dirty="0"/>
                    </a:p>
                  </a:txBody>
                  <a:tcPr/>
                </a:tc>
                <a:tc>
                  <a:txBody>
                    <a:bodyPr/>
                    <a:lstStyle/>
                    <a:p>
                      <a:pPr lvl="0">
                        <a:buNone/>
                      </a:pPr>
                      <a:endParaRPr lang="en-US" sz="2400" dirty="0"/>
                    </a:p>
                  </a:txBody>
                  <a:tcPr/>
                </a:tc>
                <a:tc gridSpan="2">
                  <a:txBody>
                    <a:bodyPr/>
                    <a:lstStyle/>
                    <a:p>
                      <a:pPr lvl="0">
                        <a:buNone/>
                      </a:pPr>
                      <a:r>
                        <a:rPr lang="en-US" sz="2400" dirty="0"/>
                        <a:t>Treated?</a:t>
                      </a:r>
                    </a:p>
                  </a:txBody>
                  <a:tcPr/>
                </a:tc>
                <a:tc hMerge="1">
                  <a:txBody>
                    <a:bodyPr/>
                    <a:lstStyle/>
                    <a:p>
                      <a:endParaRPr lang="en-US"/>
                    </a:p>
                  </a:txBody>
                  <a:tcPr/>
                </a:tc>
                <a:extLst>
                  <a:ext uri="{0D108BD9-81ED-4DB2-BD59-A6C34878D82A}">
                    <a16:rowId xmlns:a16="http://schemas.microsoft.com/office/drawing/2014/main" val="700923366"/>
                  </a:ext>
                </a:extLst>
              </a:tr>
              <a:tr h="1074490">
                <a:tc>
                  <a:txBody>
                    <a:bodyPr/>
                    <a:lstStyle/>
                    <a:p>
                      <a:pPr lvl="0">
                        <a:buNone/>
                      </a:pPr>
                      <a:endParaRPr lang="en-US" sz="2400" dirty="0"/>
                    </a:p>
                  </a:txBody>
                  <a:tcPr/>
                </a:tc>
                <a:tc>
                  <a:txBody>
                    <a:bodyPr/>
                    <a:lstStyle/>
                    <a:p>
                      <a:endParaRPr lang="en-US" sz="2400"/>
                    </a:p>
                  </a:txBody>
                  <a:tcPr/>
                </a:tc>
                <a:tc>
                  <a:txBody>
                    <a:bodyPr/>
                    <a:lstStyle/>
                    <a:p>
                      <a:r>
                        <a:rPr lang="en-US" sz="2400" dirty="0"/>
                        <a:t>No</a:t>
                      </a:r>
                    </a:p>
                  </a:txBody>
                  <a:tcPr/>
                </a:tc>
                <a:tc>
                  <a:txBody>
                    <a:bodyPr/>
                    <a:lstStyle/>
                    <a:p>
                      <a:r>
                        <a:rPr lang="en-US" sz="2400" dirty="0"/>
                        <a:t>Yes</a:t>
                      </a:r>
                    </a:p>
                  </a:txBody>
                  <a:tcPr/>
                </a:tc>
                <a:extLst>
                  <a:ext uri="{0D108BD9-81ED-4DB2-BD59-A6C34878D82A}">
                    <a16:rowId xmlns:a16="http://schemas.microsoft.com/office/drawing/2014/main" val="2009428937"/>
                  </a:ext>
                </a:extLst>
              </a:tr>
              <a:tr h="1074490">
                <a:tc rowSpan="2">
                  <a:txBody>
                    <a:bodyPr/>
                    <a:lstStyle/>
                    <a:p>
                      <a:pPr lvl="0">
                        <a:buNone/>
                      </a:pPr>
                      <a:r>
                        <a:rPr lang="en-US" sz="2400" dirty="0"/>
                        <a:t>Instrumented?</a:t>
                      </a:r>
                    </a:p>
                  </a:txBody>
                  <a:tcPr/>
                </a:tc>
                <a:tc>
                  <a:txBody>
                    <a:bodyPr/>
                    <a:lstStyle/>
                    <a:p>
                      <a:r>
                        <a:rPr lang="en-US" sz="2400" dirty="0"/>
                        <a:t>No</a:t>
                      </a:r>
                    </a:p>
                  </a:txBody>
                  <a:tcPr/>
                </a:tc>
                <a:tc>
                  <a:txBody>
                    <a:bodyPr/>
                    <a:lstStyle/>
                    <a:p>
                      <a:r>
                        <a:rPr lang="en-US" sz="2400" dirty="0"/>
                        <a:t>Never-takers + Compliers</a:t>
                      </a:r>
                    </a:p>
                  </a:txBody>
                  <a:tcPr/>
                </a:tc>
                <a:tc>
                  <a:txBody>
                    <a:bodyPr/>
                    <a:lstStyle/>
                    <a:p>
                      <a:r>
                        <a:rPr lang="en-US" sz="2400" dirty="0"/>
                        <a:t>Always-takers + Defiers</a:t>
                      </a:r>
                    </a:p>
                  </a:txBody>
                  <a:tcPr/>
                </a:tc>
                <a:extLst>
                  <a:ext uri="{0D108BD9-81ED-4DB2-BD59-A6C34878D82A}">
                    <a16:rowId xmlns:a16="http://schemas.microsoft.com/office/drawing/2014/main" val="2699649770"/>
                  </a:ext>
                </a:extLst>
              </a:tr>
              <a:tr h="1074490">
                <a:tc vMerge="1">
                  <a:txBody>
                    <a:bodyPr/>
                    <a:lstStyle/>
                    <a:p>
                      <a:endParaRPr lang="en-US"/>
                    </a:p>
                  </a:txBody>
                  <a:tcPr/>
                </a:tc>
                <a:tc>
                  <a:txBody>
                    <a:bodyPr/>
                    <a:lstStyle/>
                    <a:p>
                      <a:r>
                        <a:rPr lang="en-US" sz="2400" dirty="0"/>
                        <a:t>Yes</a:t>
                      </a:r>
                    </a:p>
                  </a:txBody>
                  <a:tcPr/>
                </a:tc>
                <a:tc>
                  <a:txBody>
                    <a:bodyPr/>
                    <a:lstStyle/>
                    <a:p>
                      <a:r>
                        <a:rPr lang="en-US" sz="2400" dirty="0"/>
                        <a:t>Never-takers + Defiers</a:t>
                      </a:r>
                    </a:p>
                  </a:txBody>
                  <a:tcPr/>
                </a:tc>
                <a:tc>
                  <a:txBody>
                    <a:bodyPr/>
                    <a:lstStyle/>
                    <a:p>
                      <a:r>
                        <a:rPr lang="en-US" sz="2400" dirty="0"/>
                        <a:t>Always-takers + Compliers</a:t>
                      </a:r>
                    </a:p>
                  </a:txBody>
                  <a:tcPr/>
                </a:tc>
                <a:extLst>
                  <a:ext uri="{0D108BD9-81ED-4DB2-BD59-A6C34878D82A}">
                    <a16:rowId xmlns:a16="http://schemas.microsoft.com/office/drawing/2014/main" val="3227851156"/>
                  </a:ext>
                </a:extLst>
              </a:tr>
            </a:tbl>
          </a:graphicData>
        </a:graphic>
      </p:graphicFrame>
    </p:spTree>
    <p:extLst>
      <p:ext uri="{BB962C8B-B14F-4D97-AF65-F5344CB8AC3E}">
        <p14:creationId xmlns:p14="http://schemas.microsoft.com/office/powerpoint/2010/main" val="181532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Case Study </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47390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interpret an IV?</a:t>
            </a:r>
          </a:p>
        </p:txBody>
      </p:sp>
      <p:sp>
        <p:nvSpPr>
          <p:cNvPr id="3" name="Content Placeholder 2"/>
          <p:cNvSpPr>
            <a:spLocks noGrp="1"/>
          </p:cNvSpPr>
          <p:nvPr>
            <p:ph idx="1"/>
          </p:nvPr>
        </p:nvSpPr>
        <p:spPr>
          <a:xfrm>
            <a:off x="842513" y="1066801"/>
            <a:ext cx="9984829" cy="5141388"/>
          </a:xfrm>
        </p:spPr>
        <p:txBody>
          <a:bodyPr vert="horz" lIns="91440" tIns="45720" rIns="91440" bIns="45720" rtlCol="0" anchor="t">
            <a:normAutofit/>
          </a:bodyPr>
          <a:lstStyle/>
          <a:p>
            <a:r>
              <a:rPr lang="en-US" sz="2400" dirty="0">
                <a:latin typeface="Times New Roman"/>
                <a:cs typeface="Times New Roman"/>
              </a:rPr>
              <a:t>IV's capture</a:t>
            </a:r>
            <a:r>
              <a:rPr lang="en-US" sz="2400" dirty="0">
                <a:solidFill>
                  <a:schemeClr val="accent2">
                    <a:lumMod val="75000"/>
                  </a:schemeClr>
                </a:solidFill>
                <a:latin typeface="Times New Roman"/>
                <a:cs typeface="Times New Roman"/>
              </a:rPr>
              <a:t> </a:t>
            </a:r>
            <a:r>
              <a:rPr lang="en-US" sz="2400" b="1" dirty="0">
                <a:solidFill>
                  <a:schemeClr val="accent2">
                    <a:lumMod val="75000"/>
                  </a:schemeClr>
                </a:solidFill>
                <a:latin typeface="Times New Roman"/>
                <a:cs typeface="Times New Roman"/>
              </a:rPr>
              <a:t>local average treatment effects (LATEs) </a:t>
            </a:r>
            <a:endParaRPr lang="en-US" sz="2400" dirty="0">
              <a:solidFill>
                <a:schemeClr val="accent2">
                  <a:lumMod val="75000"/>
                </a:schemeClr>
              </a:solidFill>
              <a:cs typeface="Times New Roman" panose="02020603050405020304" pitchFamily="18" charset="0"/>
            </a:endParaRPr>
          </a:p>
          <a:p>
            <a:pPr>
              <a:buFont typeface="Arial" pitchFamily="18" charset="2"/>
              <a:buChar char="•"/>
            </a:pPr>
            <a:r>
              <a:rPr lang="en-US" sz="2400" spc="0" dirty="0">
                <a:solidFill>
                  <a:srgbClr val="262626"/>
                </a:solidFill>
                <a:latin typeface="Times New Roman"/>
                <a:cs typeface="Times New Roman"/>
              </a:rPr>
              <a:t>Easiest to understand in the case of a binary instrument:</a:t>
            </a:r>
            <a:endParaRPr lang="en-US" sz="2400" spc="0" dirty="0">
              <a:solidFill>
                <a:srgbClr val="262626"/>
              </a:solidFill>
              <a:cs typeface="Times New Roman" panose="02020603050405020304" pitchFamily="18" charset="0"/>
            </a:endParaRPr>
          </a:p>
          <a:p>
            <a:pPr lvl="1"/>
            <a:r>
              <a:rPr lang="en-US" sz="2400" dirty="0">
                <a:solidFill>
                  <a:srgbClr val="262626"/>
                </a:solidFill>
                <a:latin typeface="Times New Roman"/>
                <a:cs typeface="Times New Roman"/>
              </a:rPr>
              <a:t>IV identifies the treatment effect on those affected by the instrument</a:t>
            </a:r>
            <a:endParaRPr lang="en-US" sz="2400" dirty="0">
              <a:solidFill>
                <a:srgbClr val="262626"/>
              </a:solidFill>
              <a:cs typeface="Times New Roman" panose="02020603050405020304" pitchFamily="18" charset="0"/>
            </a:endParaRPr>
          </a:p>
          <a:p>
            <a:pPr lvl="1"/>
            <a:r>
              <a:rPr lang="en-US" sz="2400" dirty="0">
                <a:solidFill>
                  <a:srgbClr val="262626"/>
                </a:solidFill>
                <a:latin typeface="Times New Roman"/>
                <a:cs typeface="Times New Roman"/>
              </a:rPr>
              <a:t>This does reduce the amount of variation/data used in identification</a:t>
            </a:r>
          </a:p>
          <a:p>
            <a:pPr lvl="1"/>
            <a:r>
              <a:rPr lang="en-US" sz="2400" dirty="0">
                <a:solidFill>
                  <a:srgbClr val="262626"/>
                </a:solidFill>
                <a:latin typeface="Times New Roman"/>
                <a:cs typeface="Times New Roman"/>
              </a:rPr>
              <a:t>Identification rests on an assumption: </a:t>
            </a:r>
            <a:r>
              <a:rPr lang="en-US" sz="2400" b="1" dirty="0">
                <a:solidFill>
                  <a:schemeClr val="accent2">
                    <a:lumMod val="75000"/>
                  </a:schemeClr>
                </a:solidFill>
                <a:latin typeface="Times New Roman"/>
                <a:cs typeface="Times New Roman"/>
              </a:rPr>
              <a:t>no </a:t>
            </a:r>
            <a:r>
              <a:rPr lang="en-US" sz="2400" b="1" dirty="0" err="1">
                <a:solidFill>
                  <a:schemeClr val="accent2">
                    <a:lumMod val="75000"/>
                  </a:schemeClr>
                </a:solidFill>
                <a:latin typeface="Times New Roman"/>
                <a:cs typeface="Times New Roman"/>
              </a:rPr>
              <a:t>defiers</a:t>
            </a:r>
            <a:r>
              <a:rPr lang="en-US" sz="2400" b="1" dirty="0">
                <a:solidFill>
                  <a:schemeClr val="accent2">
                    <a:lumMod val="75000"/>
                  </a:schemeClr>
                </a:solidFill>
                <a:latin typeface="Times New Roman"/>
                <a:cs typeface="Times New Roman"/>
              </a:rPr>
              <a:t> </a:t>
            </a:r>
            <a:r>
              <a:rPr lang="en-US" sz="2400" dirty="0">
                <a:solidFill>
                  <a:schemeClr val="accent2">
                    <a:lumMod val="75000"/>
                  </a:schemeClr>
                </a:solidFill>
                <a:latin typeface="Times New Roman"/>
                <a:cs typeface="Times New Roman"/>
              </a:rPr>
              <a:t>(also called monotonicity)</a:t>
            </a:r>
            <a:endParaRPr lang="en-US" sz="2400" dirty="0">
              <a:solidFill>
                <a:schemeClr val="accent2">
                  <a:lumMod val="75000"/>
                </a:schemeClr>
              </a:solidFill>
              <a:cs typeface="Times New Roman" panose="02020603050405020304" pitchFamily="18" charset="0"/>
            </a:endParaRPr>
          </a:p>
          <a:p>
            <a:pPr lvl="1"/>
            <a:r>
              <a:rPr lang="en-US" sz="2400" dirty="0">
                <a:solidFill>
                  <a:srgbClr val="262626"/>
                </a:solidFill>
                <a:cs typeface="Times New Roman" panose="02020603050405020304" pitchFamily="18" charset="0"/>
              </a:rPr>
              <a:t>Also, have to consider: is the LATE policy relevant? (ex: blood type)</a:t>
            </a:r>
            <a:endParaRPr lang="en-US" sz="2400" dirty="0">
              <a:solidFill>
                <a:schemeClr val="accent2">
                  <a:lumMod val="75000"/>
                </a:schemeClr>
              </a:solidFill>
              <a:cs typeface="Times New Roman" panose="02020603050405020304" pitchFamily="18" charset="0"/>
            </a:endParaRP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093E690-876D-FC05-0BC2-4E076DC9DD74}"/>
              </a:ext>
            </a:extLst>
          </p:cNvPr>
          <p:cNvPicPr>
            <a:picLocks noChangeAspect="1"/>
          </p:cNvPicPr>
          <p:nvPr/>
        </p:nvPicPr>
        <p:blipFill>
          <a:blip r:embed="rId3"/>
          <a:stretch>
            <a:fillRect/>
          </a:stretch>
        </p:blipFill>
        <p:spPr>
          <a:xfrm>
            <a:off x="2298518" y="3770917"/>
            <a:ext cx="7061563" cy="2749691"/>
          </a:xfrm>
          <a:prstGeom prst="rect">
            <a:avLst/>
          </a:prstGeom>
        </p:spPr>
      </p:pic>
    </p:spTree>
    <p:extLst>
      <p:ext uri="{BB962C8B-B14F-4D97-AF65-F5344CB8AC3E}">
        <p14:creationId xmlns:p14="http://schemas.microsoft.com/office/powerpoint/2010/main" val="2303675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latin typeface="Times New Roman"/>
                <a:cs typeface="Times New Roman"/>
              </a:rPr>
              <a:t>Interpreting and Implementing IV</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2941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A454F61F-F920-805D-F115-EE4C67D43FC4}"/>
              </a:ext>
            </a:extLst>
          </p:cNvPr>
          <p:cNvPicPr>
            <a:picLocks noChangeAspect="1"/>
          </p:cNvPicPr>
          <p:nvPr/>
        </p:nvPicPr>
        <p:blipFill>
          <a:blip r:embed="rId3"/>
          <a:stretch>
            <a:fillRect/>
          </a:stretch>
        </p:blipFill>
        <p:spPr>
          <a:xfrm>
            <a:off x="800100" y="1472274"/>
            <a:ext cx="10058400" cy="3913451"/>
          </a:xfrm>
          <a:prstGeom prst="rect">
            <a:avLst/>
          </a:prstGeom>
        </p:spPr>
      </p:pic>
    </p:spTree>
    <p:extLst>
      <p:ext uri="{BB962C8B-B14F-4D97-AF65-F5344CB8AC3E}">
        <p14:creationId xmlns:p14="http://schemas.microsoft.com/office/powerpoint/2010/main" val="2965799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The first assumption is </a:t>
                </a:r>
                <a:r>
                  <a:rPr lang="en-US" sz="2400" b="1" dirty="0">
                    <a:solidFill>
                      <a:schemeClr val="accent2">
                        <a:lumMod val="75000"/>
                      </a:schemeClr>
                    </a:solidFill>
                    <a:cs typeface="Times New Roman" panose="02020603050405020304" pitchFamily="18" charset="0"/>
                  </a:rPr>
                  <a:t>testable: </a:t>
                </a:r>
                <a:r>
                  <a:rPr lang="en-US" sz="2400" dirty="0">
                    <a:cs typeface="Times New Roman" panose="02020603050405020304" pitchFamily="18" charset="0"/>
                  </a:rPr>
                  <a:t>what is the correlation </a:t>
                </a:r>
                <a:r>
                  <a:rPr lang="en-US" sz="2400" dirty="0">
                    <a:solidFill>
                      <a:schemeClr val="tx1"/>
                    </a:solidFill>
                    <a:cs typeface="Times New Roman" panose="02020603050405020304" pitchFamily="18" charset="0"/>
                  </a:rPr>
                  <a:t>between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𝑧</m:t>
                    </m:r>
                  </m:oMath>
                </a14:m>
                <a:r>
                  <a:rPr lang="en-US" sz="2400" dirty="0">
                    <a:solidFill>
                      <a:schemeClr val="tx1"/>
                    </a:solidFill>
                    <a:cs typeface="Times New Roman" panose="02020603050405020304" pitchFamily="18" charset="0"/>
                  </a:rPr>
                  <a:t> and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𝑥</m:t>
                    </m:r>
                  </m:oMath>
                </a14:m>
                <a:r>
                  <a:rPr lang="en-US" sz="2400" dirty="0">
                    <a:solidFill>
                      <a:schemeClr val="tx1"/>
                    </a:solidFill>
                    <a:cs typeface="Times New Roman" panose="02020603050405020304" pitchFamily="18" charset="0"/>
                  </a:rPr>
                  <a:t>?</a:t>
                </a:r>
              </a:p>
              <a:p>
                <a:r>
                  <a:rPr lang="en-US" sz="2400" dirty="0">
                    <a:cs typeface="Times New Roman" panose="02020603050405020304" pitchFamily="18" charset="0"/>
                  </a:rPr>
                  <a:t>Instrument needs to be sufficiently</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strong</a:t>
                </a:r>
              </a:p>
              <a:p>
                <a:pPr lvl="1"/>
                <a:r>
                  <a:rPr lang="en-US" sz="2400" dirty="0">
                    <a:cs typeface="Times New Roman" panose="02020603050405020304" pitchFamily="18" charset="0"/>
                  </a:rPr>
                  <a:t>Weak instrument problem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lots of variation in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𝛽</m:t>
                        </m:r>
                      </m:e>
                    </m:acc>
                  </m:oMath>
                </a14:m>
                <a:endParaRPr lang="en-US" sz="2400" dirty="0">
                  <a:cs typeface="Times New Roman" panose="02020603050405020304" pitchFamily="18" charset="0"/>
                </a:endParaRPr>
              </a:p>
              <a:p>
                <a:r>
                  <a:rPr lang="en-US" sz="2400" b="1" i="1" dirty="0">
                    <a:solidFill>
                      <a:schemeClr val="accent2">
                        <a:lumMod val="75000"/>
                      </a:schemeClr>
                    </a:solidFill>
                    <a:cs typeface="Times New Roman" panose="02020603050405020304" pitchFamily="18" charset="0"/>
                  </a:rPr>
                  <a:t>F-</a:t>
                </a:r>
                <a:r>
                  <a:rPr lang="en-US" sz="2400" b="1" dirty="0">
                    <a:solidFill>
                      <a:schemeClr val="accent2">
                        <a:lumMod val="75000"/>
                      </a:schemeClr>
                    </a:solidFill>
                    <a:cs typeface="Times New Roman" panose="02020603050405020304" pitchFamily="18" charset="0"/>
                  </a:rPr>
                  <a:t>statistic rule: </a:t>
                </a:r>
                <a:r>
                  <a:rPr lang="en-US" sz="2400" dirty="0">
                    <a:solidFill>
                      <a:schemeClr val="tx1"/>
                    </a:solidFill>
                    <a:cs typeface="Times New Roman" panose="02020603050405020304" pitchFamily="18" charset="0"/>
                  </a:rPr>
                  <a:t>If you regress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𝑥</m:t>
                    </m:r>
                  </m:oMath>
                </a14:m>
                <a:r>
                  <a:rPr lang="en-US" sz="2400" b="1" i="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on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𝑧</m:t>
                    </m:r>
                  </m:oMath>
                </a14:m>
                <a:r>
                  <a:rPr lang="en-US" sz="2400" dirty="0">
                    <a:solidFill>
                      <a:schemeClr val="tx1"/>
                    </a:solidFill>
                    <a:cs typeface="Times New Roman" panose="02020603050405020304" pitchFamily="18" charset="0"/>
                  </a:rPr>
                  <a:t>, </a:t>
                </a:r>
                <a:r>
                  <a:rPr lang="en-US" sz="2400" dirty="0">
                    <a:solidFill>
                      <a:schemeClr val="accent2">
                        <a:lumMod val="75000"/>
                      </a:schemeClr>
                    </a:solidFill>
                    <a:cs typeface="Times New Roman" panose="02020603050405020304" pitchFamily="18" charset="0"/>
                  </a:rPr>
                  <a:t>should get an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𝑭</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&gt;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𝟏𝟎𝟒</m:t>
                    </m:r>
                  </m:oMath>
                </a14:m>
                <a:endParaRPr lang="en-US" sz="2400" b="1" i="1" dirty="0">
                  <a:solidFill>
                    <a:schemeClr val="accent2">
                      <a:lumMod val="75000"/>
                    </a:schemeClr>
                  </a:solidFill>
                  <a:cs typeface="Times New Roman" panose="02020603050405020304" pitchFamily="18" charset="0"/>
                </a:endParaRPr>
              </a:p>
              <a:p>
                <a:pPr lvl="1"/>
                <a:r>
                  <a:rPr lang="en-US" sz="2400" dirty="0">
                    <a:solidFill>
                      <a:schemeClr val="tx1"/>
                    </a:solidFill>
                    <a:cs typeface="Times New Roman" panose="02020603050405020304" pitchFamily="18" charset="0"/>
                  </a:rPr>
                  <a:t>This seems to be a moving target these days (link to paper)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82B2D66-6ACE-9717-85C9-72CE284041E8}"/>
              </a:ext>
            </a:extLst>
          </p:cNvPr>
          <p:cNvPicPr>
            <a:picLocks noChangeAspect="1"/>
          </p:cNvPicPr>
          <p:nvPr/>
        </p:nvPicPr>
        <p:blipFill>
          <a:blip r:embed="rId4"/>
          <a:stretch>
            <a:fillRect/>
          </a:stretch>
        </p:blipFill>
        <p:spPr>
          <a:xfrm>
            <a:off x="1449673" y="1066801"/>
            <a:ext cx="8914281" cy="1709056"/>
          </a:xfrm>
          <a:prstGeom prst="rect">
            <a:avLst/>
          </a:prstGeom>
        </p:spPr>
      </p:pic>
    </p:spTree>
    <p:extLst>
      <p:ext uri="{BB962C8B-B14F-4D97-AF65-F5344CB8AC3E}">
        <p14:creationId xmlns:p14="http://schemas.microsoft.com/office/powerpoint/2010/main" val="1883712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of a First Stage Test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What are the two IVs actually used in practice? Why use two IVs?</a:t>
            </a:r>
          </a:p>
          <a:p>
            <a:endParaRPr lang="en-US" sz="2400" dirty="0">
              <a:solidFill>
                <a:schemeClr val="tx1"/>
              </a:solidFill>
              <a:cs typeface="Times New Roman" panose="02020603050405020304" pitchFamily="18" charset="0"/>
            </a:endParaRPr>
          </a:p>
          <a:p>
            <a:endParaRPr lang="en-US" sz="2400" dirty="0">
              <a:cs typeface="Times New Roman" panose="02020603050405020304" pitchFamily="18" charset="0"/>
            </a:endParaRPr>
          </a:p>
          <a:p>
            <a:r>
              <a:rPr lang="en-US" sz="2400" dirty="0">
                <a:solidFill>
                  <a:schemeClr val="tx1"/>
                </a:solidFill>
                <a:cs typeface="Times New Roman" panose="02020603050405020304" pitchFamily="18" charset="0"/>
              </a:rPr>
              <a:t>What’s happening in this regression? What do we need to see here for our coefficients? </a:t>
            </a:r>
          </a:p>
          <a:p>
            <a:r>
              <a:rPr lang="en-US" sz="2400" dirty="0">
                <a:cs typeface="Times New Roman" panose="02020603050405020304" pitchFamily="18" charset="0"/>
              </a:rPr>
              <a:t>What’s the IV? Why are there a bunch of other controls? </a:t>
            </a:r>
            <a:endParaRPr lang="en-US" sz="2400" dirty="0">
              <a:solidFill>
                <a:schemeClr val="tx1"/>
              </a:solidFill>
              <a:cs typeface="Times New Roman" panose="02020603050405020304" pitchFamily="18" charset="0"/>
            </a:endParaRPr>
          </a:p>
        </p:txBody>
      </p:sp>
      <p:pic>
        <p:nvPicPr>
          <p:cNvPr id="4" name="Picture 3">
            <a:extLst>
              <a:ext uri="{FF2B5EF4-FFF2-40B4-BE49-F238E27FC236}">
                <a16:creationId xmlns:a16="http://schemas.microsoft.com/office/drawing/2014/main" id="{282B2D66-6ACE-9717-85C9-72CE284041E8}"/>
              </a:ext>
            </a:extLst>
          </p:cNvPr>
          <p:cNvPicPr>
            <a:picLocks noChangeAspect="1"/>
          </p:cNvPicPr>
          <p:nvPr/>
        </p:nvPicPr>
        <p:blipFill>
          <a:blip r:embed="rId3"/>
          <a:stretch>
            <a:fillRect/>
          </a:stretch>
        </p:blipFill>
        <p:spPr>
          <a:xfrm>
            <a:off x="1449673" y="1066801"/>
            <a:ext cx="8914281" cy="1709056"/>
          </a:xfrm>
          <a:prstGeom prst="rect">
            <a:avLst/>
          </a:prstGeom>
        </p:spPr>
      </p:pic>
      <p:pic>
        <p:nvPicPr>
          <p:cNvPr id="6" name="Picture 5">
            <a:extLst>
              <a:ext uri="{FF2B5EF4-FFF2-40B4-BE49-F238E27FC236}">
                <a16:creationId xmlns:a16="http://schemas.microsoft.com/office/drawing/2014/main" id="{EAADF23C-4526-20BC-9564-302ACA4E405E}"/>
              </a:ext>
            </a:extLst>
          </p:cNvPr>
          <p:cNvPicPr>
            <a:picLocks noChangeAspect="1"/>
          </p:cNvPicPr>
          <p:nvPr/>
        </p:nvPicPr>
        <p:blipFill>
          <a:blip r:embed="rId4"/>
          <a:stretch>
            <a:fillRect/>
          </a:stretch>
        </p:blipFill>
        <p:spPr>
          <a:xfrm>
            <a:off x="1430382" y="3316169"/>
            <a:ext cx="8630854" cy="838317"/>
          </a:xfrm>
          <a:prstGeom prst="rect">
            <a:avLst/>
          </a:prstGeom>
        </p:spPr>
      </p:pic>
    </p:spTree>
    <p:extLst>
      <p:ext uri="{BB962C8B-B14F-4D97-AF65-F5344CB8AC3E}">
        <p14:creationId xmlns:p14="http://schemas.microsoft.com/office/powerpoint/2010/main" val="842156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of a First Stage Test</a:t>
            </a:r>
            <a:endParaRPr lang="en-US" sz="3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EC753C9-DAC8-7564-AA1B-34012F8123DF}"/>
              </a:ext>
            </a:extLst>
          </p:cNvPr>
          <p:cNvPicPr>
            <a:picLocks noChangeAspect="1"/>
          </p:cNvPicPr>
          <p:nvPr/>
        </p:nvPicPr>
        <p:blipFill>
          <a:blip r:embed="rId3"/>
          <a:stretch>
            <a:fillRect/>
          </a:stretch>
        </p:blipFill>
        <p:spPr>
          <a:xfrm>
            <a:off x="459355" y="1162108"/>
            <a:ext cx="5296639" cy="5363323"/>
          </a:xfrm>
          <a:prstGeom prst="rect">
            <a:avLst/>
          </a:prstGeom>
        </p:spPr>
      </p:pic>
      <p:sp>
        <p:nvSpPr>
          <p:cNvPr id="10" name="TextBox 9">
            <a:extLst>
              <a:ext uri="{FF2B5EF4-FFF2-40B4-BE49-F238E27FC236}">
                <a16:creationId xmlns:a16="http://schemas.microsoft.com/office/drawing/2014/main" id="{42BDDA2A-009A-129C-83D5-1D9E542F7FCC}"/>
              </a:ext>
            </a:extLst>
          </p:cNvPr>
          <p:cNvSpPr txBox="1"/>
          <p:nvPr/>
        </p:nvSpPr>
        <p:spPr>
          <a:xfrm>
            <a:off x="6096000" y="1066800"/>
            <a:ext cx="4876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What does this table tell us? </a:t>
            </a:r>
          </a:p>
          <a:p>
            <a:pPr marL="285750" indent="-285750">
              <a:buFont typeface="Arial" panose="020B0604020202020204" pitchFamily="34" charset="0"/>
              <a:buChar char="•"/>
            </a:pPr>
            <a:r>
              <a:rPr lang="en-US" dirty="0"/>
              <a:t>What’s missing? </a:t>
            </a:r>
          </a:p>
          <a:p>
            <a:pPr marL="285750" indent="-285750">
              <a:buFont typeface="Arial" panose="020B0604020202020204" pitchFamily="34" charset="0"/>
              <a:buChar char="•"/>
            </a:pPr>
            <a:r>
              <a:rPr lang="en-US" dirty="0"/>
              <a:t>Does this satisfy the first assumption? </a:t>
            </a:r>
          </a:p>
        </p:txBody>
      </p:sp>
    </p:spTree>
    <p:extLst>
      <p:ext uri="{BB962C8B-B14F-4D97-AF65-F5344CB8AC3E}">
        <p14:creationId xmlns:p14="http://schemas.microsoft.com/office/powerpoint/2010/main" val="4039554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Current Research Alert: First-Stage Tests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6F103200-64F4-83B7-6893-E2538DB17B94}"/>
              </a:ext>
            </a:extLst>
          </p:cNvPr>
          <p:cNvPicPr>
            <a:picLocks noChangeAspect="1"/>
          </p:cNvPicPr>
          <p:nvPr/>
        </p:nvPicPr>
        <p:blipFill>
          <a:blip r:embed="rId3"/>
          <a:stretch>
            <a:fillRect/>
          </a:stretch>
        </p:blipFill>
        <p:spPr>
          <a:xfrm>
            <a:off x="914400" y="962232"/>
            <a:ext cx="7315200" cy="5648015"/>
          </a:xfrm>
          <a:prstGeom prst="rect">
            <a:avLst/>
          </a:prstGeom>
        </p:spPr>
      </p:pic>
    </p:spTree>
    <p:extLst>
      <p:ext uri="{BB962C8B-B14F-4D97-AF65-F5344CB8AC3E}">
        <p14:creationId xmlns:p14="http://schemas.microsoft.com/office/powerpoint/2010/main" val="2407092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C3428F-61F3-E934-B8BE-701496EBCA51}"/>
              </a:ext>
            </a:extLst>
          </p:cNvPr>
          <p:cNvPicPr>
            <a:picLocks noChangeAspect="1"/>
          </p:cNvPicPr>
          <p:nvPr/>
        </p:nvPicPr>
        <p:blipFill>
          <a:blip r:embed="rId3"/>
          <a:stretch>
            <a:fillRect/>
          </a:stretch>
        </p:blipFill>
        <p:spPr>
          <a:xfrm>
            <a:off x="1042714" y="685800"/>
            <a:ext cx="9728200" cy="2451100"/>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3136900"/>
                <a:ext cx="10439400" cy="4025900"/>
              </a:xfrm>
            </p:spPr>
            <p:txBody>
              <a:bodyPr>
                <a:noAutofit/>
              </a:bodyPr>
              <a:lstStyle/>
              <a:p>
                <a:r>
                  <a:rPr lang="en-US" sz="2400" dirty="0">
                    <a:cs typeface="Times New Roman" panose="02020603050405020304" pitchFamily="18" charset="0"/>
                  </a:rPr>
                  <a:t>The second assumption is </a:t>
                </a:r>
                <a:r>
                  <a:rPr lang="en-US" sz="2400" b="1" i="1" dirty="0">
                    <a:solidFill>
                      <a:schemeClr val="accent2">
                        <a:lumMod val="75000"/>
                      </a:schemeClr>
                    </a:solidFill>
                    <a:cs typeface="Times New Roman" panose="02020603050405020304" pitchFamily="18" charset="0"/>
                  </a:rPr>
                  <a:t>not </a:t>
                </a:r>
                <a:r>
                  <a:rPr lang="en-US" sz="2400" b="1" dirty="0">
                    <a:solidFill>
                      <a:schemeClr val="accent2">
                        <a:lumMod val="75000"/>
                      </a:schemeClr>
                    </a:solidFill>
                    <a:cs typeface="Times New Roman" panose="02020603050405020304" pitchFamily="18" charset="0"/>
                  </a:rPr>
                  <a:t>testable: </a:t>
                </a:r>
              </a:p>
              <a:p>
                <a:pPr lvl="1"/>
                <a:r>
                  <a:rPr lang="en-US" sz="2400" dirty="0">
                    <a:cs typeface="Times New Roman" panose="02020603050405020304" pitchFamily="18" charset="0"/>
                  </a:rPr>
                  <a:t>Why can’t we just regress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𝑧</m:t>
                    </m:r>
                  </m:oMath>
                </a14:m>
                <a:r>
                  <a:rPr lang="en-US" sz="2400" dirty="0">
                    <a:cs typeface="Times New Roman" panose="02020603050405020304" pitchFamily="18" charset="0"/>
                  </a:rPr>
                  <a:t>? </a:t>
                </a:r>
              </a:p>
              <a:p>
                <a:r>
                  <a:rPr lang="en-US" sz="2400" dirty="0">
                    <a:cs typeface="Times New Roman" panose="02020603050405020304" pitchFamily="18" charset="0"/>
                  </a:rPr>
                  <a:t>Instead, need to argue something about randomness</a:t>
                </a:r>
              </a:p>
              <a:p>
                <a:r>
                  <a:rPr lang="en-US" sz="2400" dirty="0">
                    <a:solidFill>
                      <a:schemeClr val="tx1"/>
                    </a:solidFill>
                    <a:cs typeface="Times New Roman" panose="02020603050405020304" pitchFamily="18" charset="0"/>
                  </a:rPr>
                  <a:t>What is the exclusion restriction in our case study? </a:t>
                </a:r>
              </a:p>
              <a:p>
                <a:pPr lvl="1"/>
                <a:r>
                  <a:rPr lang="en-US" sz="2200" dirty="0">
                    <a:solidFill>
                      <a:schemeClr val="tx1"/>
                    </a:solidFill>
                    <a:cs typeface="Times New Roman" panose="02020603050405020304" pitchFamily="18" charset="0"/>
                  </a:rPr>
                  <a:t>“any other mechanism through which elevation affects patients is constant over time”</a:t>
                </a:r>
              </a:p>
              <a:p>
                <a:pPr lvl="1"/>
                <a:r>
                  <a:rPr lang="en-US" sz="2200" dirty="0">
                    <a:solidFill>
                      <a:schemeClr val="tx1"/>
                    </a:solidFill>
                    <a:cs typeface="Times New Roman" panose="02020603050405020304" pitchFamily="18" charset="0"/>
                  </a:rPr>
                  <a:t>“any other mechanism causing health outcomes to differ before and after the payment reform affects patients uniformly with respect to elevation”</a:t>
                </a:r>
              </a:p>
              <a:p>
                <a:r>
                  <a:rPr lang="en-US" sz="2400" dirty="0">
                    <a:cs typeface="Times New Roman" panose="02020603050405020304" pitchFamily="18" charset="0"/>
                  </a:rPr>
                  <a:t>Why do we need two IVs here? </a:t>
                </a:r>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3136900"/>
                <a:ext cx="10439400" cy="4025900"/>
              </a:xfrm>
              <a:blipFill>
                <a:blip r:embed="rId4"/>
                <a:stretch>
                  <a:fillRect l="-409" t="-1667"/>
                </a:stretch>
              </a:blipFill>
            </p:spPr>
            <p:txBody>
              <a:bodyPr/>
              <a:lstStyle/>
              <a:p>
                <a:r>
                  <a:rPr lang="en-US">
                    <a:noFill/>
                  </a:rPr>
                  <a:t> </a:t>
                </a:r>
              </a:p>
            </p:txBody>
          </p:sp>
        </mc:Fallback>
      </mc:AlternateContent>
    </p:spTree>
    <p:extLst>
      <p:ext uri="{BB962C8B-B14F-4D97-AF65-F5344CB8AC3E}">
        <p14:creationId xmlns:p14="http://schemas.microsoft.com/office/powerpoint/2010/main" val="32876118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Exclusion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exclusion restriction? </a:t>
            </a:r>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A464B4C1-8179-4446-8B62-938E586BC289}"/>
              </a:ext>
            </a:extLst>
          </p:cNvPr>
          <p:cNvPicPr>
            <a:picLocks noChangeAspect="1"/>
          </p:cNvPicPr>
          <p:nvPr/>
        </p:nvPicPr>
        <p:blipFill>
          <a:blip r:embed="rId3"/>
          <a:stretch>
            <a:fillRect/>
          </a:stretch>
        </p:blipFill>
        <p:spPr>
          <a:xfrm>
            <a:off x="533400" y="1371600"/>
            <a:ext cx="9495609" cy="4953000"/>
          </a:xfrm>
          <a:prstGeom prst="rect">
            <a:avLst/>
          </a:prstGeom>
        </p:spPr>
      </p:pic>
    </p:spTree>
    <p:extLst>
      <p:ext uri="{BB962C8B-B14F-4D97-AF65-F5344CB8AC3E}">
        <p14:creationId xmlns:p14="http://schemas.microsoft.com/office/powerpoint/2010/main" val="3542202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Testing Assumptions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2895600"/>
            <a:ext cx="9984829" cy="3312588"/>
          </a:xfrm>
        </p:spPr>
        <p:txBody>
          <a:bodyPr>
            <a:noAutofit/>
          </a:bodyPr>
          <a:lstStyle/>
          <a:p>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a:p>
            <a:r>
              <a:rPr lang="en-US" sz="2400" dirty="0">
                <a:cs typeface="Times New Roman" panose="02020603050405020304" pitchFamily="18" charset="0"/>
              </a:rPr>
              <a:t>The third assumption is </a:t>
            </a:r>
            <a:r>
              <a:rPr lang="en-US" sz="2400" b="1" i="1" dirty="0">
                <a:solidFill>
                  <a:schemeClr val="accent2">
                    <a:lumMod val="75000"/>
                  </a:schemeClr>
                </a:solidFill>
                <a:cs typeface="Times New Roman" panose="02020603050405020304" pitchFamily="18" charset="0"/>
              </a:rPr>
              <a:t>not </a:t>
            </a:r>
            <a:r>
              <a:rPr lang="en-US" sz="2400" b="1" dirty="0">
                <a:solidFill>
                  <a:schemeClr val="accent2">
                    <a:lumMod val="75000"/>
                  </a:schemeClr>
                </a:solidFill>
                <a:cs typeface="Times New Roman" panose="02020603050405020304" pitchFamily="18" charset="0"/>
              </a:rPr>
              <a:t>testable: </a:t>
            </a:r>
          </a:p>
          <a:p>
            <a:pPr lvl="1"/>
            <a:r>
              <a:rPr lang="en-US" sz="2400" dirty="0">
                <a:cs typeface="Times New Roman" panose="02020603050405020304" pitchFamily="18" charset="0"/>
              </a:rPr>
              <a:t>No data on confounders in the first place!</a:t>
            </a:r>
          </a:p>
          <a:p>
            <a:r>
              <a:rPr lang="en-US" sz="2400" dirty="0">
                <a:cs typeface="Times New Roman" panose="02020603050405020304" pitchFamily="18" charset="0"/>
              </a:rPr>
              <a:t>Again, based on argument about why this assumption is satisfied</a:t>
            </a:r>
            <a:endParaRPr lang="en-US" sz="24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F8970FCD-7DDB-F4D6-60D3-BACD0CBF0D20}"/>
              </a:ext>
            </a:extLst>
          </p:cNvPr>
          <p:cNvPicPr>
            <a:picLocks noChangeAspect="1"/>
          </p:cNvPicPr>
          <p:nvPr/>
        </p:nvPicPr>
        <p:blipFill>
          <a:blip r:embed="rId3"/>
          <a:stretch>
            <a:fillRect/>
          </a:stretch>
        </p:blipFill>
        <p:spPr>
          <a:xfrm>
            <a:off x="1292771" y="962232"/>
            <a:ext cx="9613900" cy="3505200"/>
          </a:xfrm>
          <a:prstGeom prst="rect">
            <a:avLst/>
          </a:prstGeom>
        </p:spPr>
      </p:pic>
    </p:spTree>
    <p:extLst>
      <p:ext uri="{BB962C8B-B14F-4D97-AF65-F5344CB8AC3E}">
        <p14:creationId xmlns:p14="http://schemas.microsoft.com/office/powerpoint/2010/main" val="4019848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Waiting Times and Transplantation Outcomes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CEE0A0B5-02D6-A1B7-7FBB-77BE591E2F88}"/>
              </a:ext>
            </a:extLst>
          </p:cNvPr>
          <p:cNvPicPr>
            <a:picLocks noChangeAspect="1"/>
          </p:cNvPicPr>
          <p:nvPr/>
        </p:nvPicPr>
        <p:blipFill>
          <a:blip r:embed="rId3"/>
          <a:stretch>
            <a:fillRect/>
          </a:stretch>
        </p:blipFill>
        <p:spPr>
          <a:xfrm>
            <a:off x="254035" y="1069526"/>
            <a:ext cx="10759276" cy="5483877"/>
          </a:xfrm>
          <a:prstGeom prst="rect">
            <a:avLst/>
          </a:prstGeom>
        </p:spPr>
      </p:pic>
    </p:spTree>
    <p:extLst>
      <p:ext uri="{BB962C8B-B14F-4D97-AF65-F5344CB8AC3E}">
        <p14:creationId xmlns:p14="http://schemas.microsoft.com/office/powerpoint/2010/main" val="437169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009891-468C-5061-2B54-44FD675472DB}"/>
              </a:ext>
            </a:extLst>
          </p:cNvPr>
          <p:cNvPicPr>
            <a:picLocks noChangeAspect="1"/>
          </p:cNvPicPr>
          <p:nvPr/>
        </p:nvPicPr>
        <p:blipFill>
          <a:blip r:embed="rId3"/>
          <a:stretch>
            <a:fillRect/>
          </a:stretch>
        </p:blipFill>
        <p:spPr>
          <a:xfrm>
            <a:off x="5257800" y="2394932"/>
            <a:ext cx="5906387" cy="4456316"/>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Exclusion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exclusion restriction?</a:t>
            </a:r>
          </a:p>
          <a:p>
            <a:pPr lvl="1"/>
            <a:r>
              <a:rPr lang="en-US" sz="2200" dirty="0">
                <a:cs typeface="Times New Roman" panose="02020603050405020304" pitchFamily="18" charset="0"/>
              </a:rPr>
              <a:t>Difference-in-differences results for EPO doses and transfusions</a:t>
            </a:r>
          </a:p>
          <a:p>
            <a:pPr lvl="1"/>
            <a:r>
              <a:rPr lang="en-US" sz="2200" dirty="0">
                <a:solidFill>
                  <a:schemeClr val="tx1"/>
                </a:solidFill>
                <a:cs typeface="Times New Roman" panose="02020603050405020304" pitchFamily="18" charset="0"/>
              </a:rPr>
              <a:t>Do omitted variables change disproportionately over time? (Look at OLS regression for “predicted mortality” variation across elevation before/after payment reform). </a:t>
            </a:r>
          </a:p>
        </p:txBody>
      </p:sp>
    </p:spTree>
    <p:extLst>
      <p:ext uri="{BB962C8B-B14F-4D97-AF65-F5344CB8AC3E}">
        <p14:creationId xmlns:p14="http://schemas.microsoft.com/office/powerpoint/2010/main" val="2907334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Descriptive/Suggestive Evidence for Exclusion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62232"/>
            <a:ext cx="10744200" cy="6200568"/>
          </a:xfrm>
        </p:spPr>
        <p:txBody>
          <a:bodyPr>
            <a:noAutofit/>
          </a:bodyPr>
          <a:lstStyle/>
          <a:p>
            <a:r>
              <a:rPr lang="en-US" sz="2400" dirty="0">
                <a:cs typeface="Times New Roman" panose="02020603050405020304" pitchFamily="18" charset="0"/>
              </a:rPr>
              <a:t>What evidence do the authors give in favor of the exclusion restriction?</a:t>
            </a:r>
          </a:p>
          <a:p>
            <a:pPr lvl="1"/>
            <a:r>
              <a:rPr lang="en-US" sz="2200" dirty="0">
                <a:cs typeface="Times New Roman" panose="02020603050405020304" pitchFamily="18" charset="0"/>
              </a:rPr>
              <a:t>Difference-in-differences results for EPO doses and transfusions</a:t>
            </a:r>
          </a:p>
          <a:p>
            <a:pPr lvl="1"/>
            <a:r>
              <a:rPr lang="en-US" sz="2200" dirty="0">
                <a:solidFill>
                  <a:schemeClr val="tx1"/>
                </a:solidFill>
                <a:cs typeface="Times New Roman" panose="02020603050405020304" pitchFamily="18" charset="0"/>
              </a:rPr>
              <a:t>Do omitted variables change disproportionately over time? (Look at OLS regression for “predicted mortality” variation across elevation before/after payment reform). </a:t>
            </a:r>
          </a:p>
          <a:p>
            <a:pPr lvl="1"/>
            <a:r>
              <a:rPr lang="en-US" sz="2200" dirty="0">
                <a:solidFill>
                  <a:schemeClr val="tx1"/>
                </a:solidFill>
                <a:cs typeface="Times New Roman" panose="02020603050405020304" pitchFamily="18" charset="0"/>
              </a:rPr>
              <a:t>What if facilities reinvest additional profits from administering less EPO post-reform into quality-improving outcomes? </a:t>
            </a:r>
          </a:p>
        </p:txBody>
      </p:sp>
      <p:pic>
        <p:nvPicPr>
          <p:cNvPr id="6" name="Picture 5">
            <a:extLst>
              <a:ext uri="{FF2B5EF4-FFF2-40B4-BE49-F238E27FC236}">
                <a16:creationId xmlns:a16="http://schemas.microsoft.com/office/drawing/2014/main" id="{2FFCBB83-E6BF-3B31-85A1-16C7C4DF9056}"/>
              </a:ext>
            </a:extLst>
          </p:cNvPr>
          <p:cNvPicPr>
            <a:picLocks noChangeAspect="1"/>
          </p:cNvPicPr>
          <p:nvPr/>
        </p:nvPicPr>
        <p:blipFill>
          <a:blip r:embed="rId3"/>
          <a:stretch>
            <a:fillRect/>
          </a:stretch>
        </p:blipFill>
        <p:spPr>
          <a:xfrm>
            <a:off x="400656" y="3124200"/>
            <a:ext cx="7939669" cy="3657600"/>
          </a:xfrm>
          <a:prstGeom prst="rect">
            <a:avLst/>
          </a:prstGeom>
        </p:spPr>
      </p:pic>
    </p:spTree>
    <p:extLst>
      <p:ext uri="{BB962C8B-B14F-4D97-AF65-F5344CB8AC3E}">
        <p14:creationId xmlns:p14="http://schemas.microsoft.com/office/powerpoint/2010/main" val="1174193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IV Results</a:t>
            </a:r>
          </a:p>
        </p:txBody>
      </p:sp>
      <p:sp>
        <p:nvSpPr>
          <p:cNvPr id="3" name="Content Placeholder 2"/>
          <p:cNvSpPr>
            <a:spLocks noGrp="1"/>
          </p:cNvSpPr>
          <p:nvPr>
            <p:ph idx="1"/>
          </p:nvPr>
        </p:nvSpPr>
        <p:spPr>
          <a:xfrm>
            <a:off x="609600" y="962232"/>
            <a:ext cx="10744200" cy="6200568"/>
          </a:xfrm>
        </p:spPr>
        <p:txBody>
          <a:bodyPr>
            <a:noAutofit/>
          </a:bodyPr>
          <a:lstStyle/>
          <a:p>
            <a:endParaRPr lang="en-US" sz="2200" dirty="0">
              <a:solidFill>
                <a:schemeClr val="tx1"/>
              </a:solidFill>
              <a:cs typeface="Times New Roman" panose="02020603050405020304" pitchFamily="18" charset="0"/>
            </a:endParaRPr>
          </a:p>
        </p:txBody>
      </p:sp>
      <p:pic>
        <p:nvPicPr>
          <p:cNvPr id="5" name="Picture 4">
            <a:extLst>
              <a:ext uri="{FF2B5EF4-FFF2-40B4-BE49-F238E27FC236}">
                <a16:creationId xmlns:a16="http://schemas.microsoft.com/office/drawing/2014/main" id="{0A52A206-E6CF-FF0C-4747-8736ED4A52DC}"/>
              </a:ext>
            </a:extLst>
          </p:cNvPr>
          <p:cNvPicPr>
            <a:picLocks noChangeAspect="1"/>
          </p:cNvPicPr>
          <p:nvPr/>
        </p:nvPicPr>
        <p:blipFill>
          <a:blip r:embed="rId3"/>
          <a:stretch>
            <a:fillRect/>
          </a:stretch>
        </p:blipFill>
        <p:spPr>
          <a:xfrm>
            <a:off x="304800" y="962232"/>
            <a:ext cx="10877554" cy="4933536"/>
          </a:xfrm>
          <a:prstGeom prst="rect">
            <a:avLst/>
          </a:prstGeom>
        </p:spPr>
      </p:pic>
    </p:spTree>
    <p:extLst>
      <p:ext uri="{BB962C8B-B14F-4D97-AF65-F5344CB8AC3E}">
        <p14:creationId xmlns:p14="http://schemas.microsoft.com/office/powerpoint/2010/main" val="3878814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IV Results</a:t>
            </a:r>
          </a:p>
        </p:txBody>
      </p:sp>
      <p:sp>
        <p:nvSpPr>
          <p:cNvPr id="3" name="Content Placeholder 2"/>
          <p:cNvSpPr>
            <a:spLocks noGrp="1"/>
          </p:cNvSpPr>
          <p:nvPr>
            <p:ph idx="1"/>
          </p:nvPr>
        </p:nvSpPr>
        <p:spPr>
          <a:xfrm>
            <a:off x="609600" y="5029200"/>
            <a:ext cx="10744200" cy="2133600"/>
          </a:xfrm>
        </p:spPr>
        <p:txBody>
          <a:bodyPr>
            <a:noAutofit/>
          </a:bodyPr>
          <a:lstStyle/>
          <a:p>
            <a:r>
              <a:rPr lang="en-US" sz="2200" dirty="0">
                <a:cs typeface="Times New Roman" panose="02020603050405020304" pitchFamily="18" charset="0"/>
              </a:rPr>
              <a:t>Who are the people affected by this treatment effect? (What is the LATE? Who are the compliers?) </a:t>
            </a:r>
            <a:endParaRPr lang="en-US" sz="2200" dirty="0">
              <a:solidFill>
                <a:schemeClr val="tx1"/>
              </a:solidFill>
              <a:cs typeface="Times New Roman" panose="02020603050405020304" pitchFamily="18" charset="0"/>
            </a:endParaRPr>
          </a:p>
        </p:txBody>
      </p:sp>
      <p:pic>
        <p:nvPicPr>
          <p:cNvPr id="6" name="Picture 5">
            <a:extLst>
              <a:ext uri="{FF2B5EF4-FFF2-40B4-BE49-F238E27FC236}">
                <a16:creationId xmlns:a16="http://schemas.microsoft.com/office/drawing/2014/main" id="{8814AB32-2D6F-5311-16B1-A8E5587D9FCA}"/>
              </a:ext>
            </a:extLst>
          </p:cNvPr>
          <p:cNvPicPr>
            <a:picLocks noChangeAspect="1"/>
          </p:cNvPicPr>
          <p:nvPr/>
        </p:nvPicPr>
        <p:blipFill>
          <a:blip r:embed="rId3"/>
          <a:stretch>
            <a:fillRect/>
          </a:stretch>
        </p:blipFill>
        <p:spPr>
          <a:xfrm>
            <a:off x="76200" y="830240"/>
            <a:ext cx="11141031" cy="3284559"/>
          </a:xfrm>
          <a:prstGeom prst="rect">
            <a:avLst/>
          </a:prstGeom>
        </p:spPr>
      </p:pic>
    </p:spTree>
    <p:extLst>
      <p:ext uri="{BB962C8B-B14F-4D97-AF65-F5344CB8AC3E}">
        <p14:creationId xmlns:p14="http://schemas.microsoft.com/office/powerpoint/2010/main" val="2406033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p>
          <a:p>
            <a:pPr marL="457200" indent="-457200">
              <a:buAutoNum type="arabicPeriod"/>
            </a:pPr>
            <a:r>
              <a:rPr lang="en-US" sz="2400" b="1" dirty="0">
                <a:solidFill>
                  <a:schemeClr val="accent2">
                    <a:lumMod val="75000"/>
                  </a:schemeClr>
                </a:solidFill>
                <a:latin typeface="Times New Roman"/>
                <a:cs typeface="Times New Roman"/>
              </a:rPr>
              <a:t>Lotteries</a:t>
            </a:r>
            <a:r>
              <a:rPr lang="en-US" sz="2400" dirty="0">
                <a:latin typeface="Times New Roman"/>
                <a:cs typeface="Times New Roman"/>
              </a:rPr>
              <a:t>: experiment with </a:t>
            </a:r>
            <a:r>
              <a:rPr lang="en-US" sz="2400" b="1" dirty="0">
                <a:solidFill>
                  <a:schemeClr val="accent2">
                    <a:lumMod val="75000"/>
                  </a:schemeClr>
                </a:solidFill>
                <a:latin typeface="Times New Roman"/>
                <a:cs typeface="Times New Roman"/>
              </a:rPr>
              <a:t>voluntary participation</a:t>
            </a:r>
            <a:endParaRPr lang="en-US" sz="2400" dirty="0">
              <a:solidFill>
                <a:schemeClr val="accent2">
                  <a:lumMod val="75000"/>
                </a:schemeClr>
              </a:solidFill>
              <a:cs typeface="Times New Roman"/>
            </a:endParaRPr>
          </a:p>
          <a:p>
            <a:pPr lvl="1"/>
            <a:r>
              <a:rPr lang="en-US" sz="2400" b="1" dirty="0">
                <a:solidFill>
                  <a:schemeClr val="tx1"/>
                </a:solidFill>
                <a:latin typeface="Times New Roman"/>
                <a:cs typeface="Times New Roman"/>
              </a:rPr>
              <a:t>Oregon Medicaid Experiment: </a:t>
            </a:r>
            <a:r>
              <a:rPr lang="en-US" sz="2400" dirty="0">
                <a:latin typeface="Times New Roman"/>
                <a:cs typeface="Times New Roman"/>
              </a:rPr>
              <a:t>Finkelstein, Amy, Sarah Taubman, Bill Wright, Mira Bernstein, Jonathan Gruber, Joseph P. Newhouse, Heidi Allen, and Katherine Baicker. 2012. “</a:t>
            </a:r>
            <a:r>
              <a:rPr lang="en-US" sz="2400" dirty="0">
                <a:latin typeface="Times New Roman"/>
                <a:cs typeface="Times New Roman"/>
                <a:hlinkClick r:id="rId4"/>
              </a:rPr>
              <a:t>The Oregon Health Insurance Experiment: Evidence from the First Year.</a:t>
            </a:r>
            <a:r>
              <a:rPr lang="en-US" sz="2400" dirty="0">
                <a:latin typeface="Times New Roman"/>
                <a:cs typeface="Times New Roman"/>
              </a:rPr>
              <a:t>” </a:t>
            </a:r>
            <a:r>
              <a:rPr lang="en-US" sz="2400" i="1" dirty="0">
                <a:latin typeface="Times New Roman"/>
                <a:cs typeface="Times New Roman"/>
              </a:rPr>
              <a:t>Quarterly Journal of Economics</a:t>
            </a:r>
            <a:r>
              <a:rPr lang="en-US" sz="2400" dirty="0">
                <a:latin typeface="Times New Roman"/>
                <a:cs typeface="Times New Roman"/>
              </a:rPr>
              <a:t> 127 (3): 1057–1106.</a:t>
            </a:r>
            <a:endParaRPr lang="en-US" sz="2400" dirty="0">
              <a:solidFill>
                <a:schemeClr val="tx1"/>
              </a:solidFill>
              <a:cs typeface="Times New Roman"/>
            </a:endParaRPr>
          </a:p>
          <a:p>
            <a:pPr lvl="1"/>
            <a:r>
              <a:rPr lang="en-US" sz="2400" dirty="0">
                <a:latin typeface="Times New Roman"/>
                <a:cs typeface="Times New Roman"/>
              </a:rPr>
              <a:t>Baicker, Katherine, Sarah L. Taubman, Heidi L. Allen, Mira Bernstein, Jonathan Gruber, Joseph Newhouse, Eric Schneider, Bill Wright, </a:t>
            </a:r>
            <a:r>
              <a:rPr lang="en-US" sz="2400" dirty="0" err="1">
                <a:latin typeface="Times New Roman"/>
                <a:cs typeface="Times New Roman"/>
              </a:rPr>
              <a:t>Alam</a:t>
            </a:r>
            <a:r>
              <a:rPr lang="en-US" sz="2400" dirty="0">
                <a:latin typeface="Times New Roman"/>
                <a:cs typeface="Times New Roman"/>
              </a:rPr>
              <a:t> Zaslavsky, and Amy Finkelstein. 2013. “</a:t>
            </a:r>
            <a:r>
              <a:rPr lang="en-US" sz="2400" dirty="0">
                <a:latin typeface="Times New Roman"/>
                <a:cs typeface="Times New Roman"/>
                <a:hlinkClick r:id="rId5"/>
              </a:rPr>
              <a:t>The Oregon Experiment – Effects of Medicaid on Clinical Outcomes</a:t>
            </a:r>
            <a:r>
              <a:rPr lang="en-US" sz="2400" dirty="0">
                <a:latin typeface="Times New Roman"/>
                <a:cs typeface="Times New Roman"/>
              </a:rPr>
              <a:t>.” </a:t>
            </a:r>
            <a:r>
              <a:rPr lang="en-US" sz="2400" i="1" dirty="0">
                <a:latin typeface="Times New Roman"/>
                <a:cs typeface="Times New Roman"/>
              </a:rPr>
              <a:t>New England Journal of Medicine</a:t>
            </a:r>
            <a:r>
              <a:rPr lang="en-US" sz="2400" dirty="0">
                <a:latin typeface="Times New Roman"/>
                <a:cs typeface="Times New Roman"/>
              </a:rPr>
              <a:t> 368 (May): 1713–22.</a:t>
            </a:r>
            <a:endParaRPr lang="en-US" sz="2400" dirty="0">
              <a:solidFill>
                <a:srgbClr val="262626"/>
              </a:solidFill>
              <a:latin typeface="Times New Roman"/>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1401438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endParaRPr lang="en-US" sz="2400" dirty="0">
              <a:solidFill>
                <a:srgbClr val="000000"/>
              </a:solidFill>
              <a:latin typeface="Times New Roman"/>
              <a:cs typeface="Times New Roman"/>
            </a:endParaRPr>
          </a:p>
          <a:p>
            <a:pPr marL="0" indent="0">
              <a:buNone/>
            </a:pPr>
            <a:r>
              <a:rPr lang="en-US" sz="2400" b="1" dirty="0">
                <a:solidFill>
                  <a:schemeClr val="accent2">
                    <a:lumMod val="75000"/>
                  </a:schemeClr>
                </a:solidFill>
                <a:latin typeface="Times New Roman"/>
                <a:cs typeface="Times New Roman"/>
              </a:rPr>
              <a:t>2. Judge Fixed Effects </a:t>
            </a:r>
            <a:r>
              <a:rPr lang="en-US" sz="2400" dirty="0">
                <a:latin typeface="Times New Roman"/>
                <a:cs typeface="Times New Roman"/>
              </a:rPr>
              <a:t>(also called leniency designs)</a:t>
            </a:r>
            <a:endParaRPr lang="en-US" sz="2400" dirty="0"/>
          </a:p>
          <a:p>
            <a:pPr lvl="1">
              <a:buFont typeface="Wingdings 2"/>
              <a:buChar char=""/>
            </a:pPr>
            <a:r>
              <a:rPr lang="en-US" sz="2400" dirty="0">
                <a:latin typeface="Times New Roman"/>
                <a:cs typeface="Times New Roman"/>
              </a:rPr>
              <a:t>Narrow pipeline through which all individuals must pass</a:t>
            </a:r>
          </a:p>
          <a:p>
            <a:pPr lvl="1">
              <a:buFont typeface="Wingdings 2"/>
              <a:buChar char=""/>
            </a:pPr>
            <a:r>
              <a:rPr lang="en-US" sz="2400" dirty="0">
                <a:latin typeface="Times New Roman"/>
                <a:cs typeface="Times New Roman"/>
              </a:rPr>
              <a:t>Individuals are randomly assigned a decision-maker </a:t>
            </a:r>
          </a:p>
          <a:p>
            <a:pPr lvl="1">
              <a:buFont typeface="Wingdings 2"/>
              <a:buChar char=""/>
            </a:pPr>
            <a:r>
              <a:rPr lang="en-US" sz="2400" dirty="0">
                <a:latin typeface="Times New Roman"/>
                <a:cs typeface="Times New Roman"/>
              </a:rPr>
              <a:t>Decision-maker has discretion over final outcome</a:t>
            </a:r>
            <a:endParaRPr lang="en-US" sz="2400" dirty="0"/>
          </a:p>
          <a:p>
            <a:pPr indent="0">
              <a:buFont typeface="Arial"/>
              <a:buChar char="•"/>
            </a:pPr>
            <a:r>
              <a:rPr lang="en-US" sz="2400" spc="0" dirty="0">
                <a:solidFill>
                  <a:srgbClr val="262626"/>
                </a:solidFill>
                <a:latin typeface="Times New Roman"/>
                <a:cs typeface="Times New Roman"/>
              </a:rPr>
              <a:t>Then, random "judge" assignment can be used to instrument for outcomes </a:t>
            </a:r>
            <a:endParaRPr lang="en-US" sz="2400" spc="0" dirty="0">
              <a:solidFill>
                <a:srgbClr val="262626"/>
              </a:solidFill>
              <a:cs typeface="Times New Roman"/>
            </a:endParaRPr>
          </a:p>
          <a:p>
            <a:pPr indent="0">
              <a:buFont typeface="Arial"/>
              <a:buChar char="•"/>
            </a:pPr>
            <a:r>
              <a:rPr lang="en-US" sz="2400" spc="0" dirty="0">
                <a:solidFill>
                  <a:srgbClr val="262626"/>
                </a:solidFill>
                <a:latin typeface="Times New Roman"/>
                <a:cs typeface="Times New Roman"/>
              </a:rPr>
              <a:t>What are some health policy examples of this? Are they valid? </a:t>
            </a:r>
            <a:endParaRPr lang="en-US" sz="2400" spc="0" dirty="0">
              <a:cs typeface="Times New Roman"/>
            </a:endParaRPr>
          </a:p>
          <a:p>
            <a:pPr indent="0">
              <a:buFont typeface="Arial"/>
              <a:buChar char="•"/>
            </a:pPr>
            <a:r>
              <a:rPr lang="en-US" sz="2400" spc="0" dirty="0" err="1">
                <a:solidFill>
                  <a:srgbClr val="262626"/>
                </a:solidFill>
                <a:latin typeface="Times New Roman"/>
                <a:cs typeface="Times New Roman"/>
              </a:rPr>
              <a:t>Bakx</a:t>
            </a:r>
            <a:r>
              <a:rPr lang="en-US" sz="2400" spc="0" dirty="0">
                <a:solidFill>
                  <a:srgbClr val="262626"/>
                </a:solidFill>
                <a:latin typeface="Times New Roman"/>
                <a:cs typeface="Times New Roman"/>
              </a:rPr>
              <a:t>, </a:t>
            </a:r>
            <a:r>
              <a:rPr lang="en-US" sz="2400" spc="0" dirty="0" err="1">
                <a:solidFill>
                  <a:srgbClr val="262626"/>
                </a:solidFill>
                <a:latin typeface="Times New Roman"/>
                <a:cs typeface="Times New Roman"/>
              </a:rPr>
              <a:t>Wouterse</a:t>
            </a:r>
            <a:r>
              <a:rPr lang="en-US" sz="2400" spc="0" dirty="0">
                <a:solidFill>
                  <a:srgbClr val="262626"/>
                </a:solidFill>
                <a:latin typeface="Times New Roman"/>
                <a:cs typeface="Times New Roman"/>
              </a:rPr>
              <a:t>, van Doorslaer, and Wong (2020, </a:t>
            </a:r>
            <a:r>
              <a:rPr lang="en-US" sz="2400" i="1" spc="0" dirty="0">
                <a:solidFill>
                  <a:srgbClr val="262626"/>
                </a:solidFill>
                <a:latin typeface="Times New Roman"/>
                <a:cs typeface="Times New Roman"/>
              </a:rPr>
              <a:t>JHE</a:t>
            </a:r>
            <a:r>
              <a:rPr lang="en-US" sz="2400" spc="0" dirty="0">
                <a:solidFill>
                  <a:srgbClr val="262626"/>
                </a:solidFill>
                <a:latin typeface="Times New Roman"/>
                <a:cs typeface="Times New Roman"/>
              </a:rPr>
              <a:t>): "</a:t>
            </a:r>
            <a:r>
              <a:rPr lang="en-US" sz="2400" spc="0" dirty="0">
                <a:latin typeface="Times New Roman"/>
                <a:cs typeface="Times New Roman"/>
                <a:hlinkClick r:id="rId4"/>
              </a:rPr>
              <a:t>Better off at home? Effects of nursing home eligibility on costs, hospitalizations and survival</a:t>
            </a:r>
            <a:r>
              <a:rPr lang="en-US" sz="2400" spc="0" dirty="0">
                <a:latin typeface="Times New Roman"/>
                <a:cs typeface="Times New Roman"/>
              </a:rPr>
              <a:t>"</a:t>
            </a:r>
            <a:endParaRPr lang="en-US" sz="2400" spc="0" dirty="0">
              <a:solidFill>
                <a:srgbClr val="262626"/>
              </a:solidFill>
              <a:cs typeface="Times New Roman"/>
            </a:endParaRPr>
          </a:p>
          <a:p>
            <a:pPr lvl="1">
              <a:buFont typeface="Wingdings 2"/>
              <a:buChar char=""/>
            </a:pPr>
            <a:endParaRPr lang="en-US" sz="2400" dirty="0">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988554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hlinkClick r:id="rId3"/>
              </a:rPr>
              <a:t>The Effect of Evictions on Opioid Mortality</a:t>
            </a:r>
            <a:r>
              <a:rPr lang="en-US" sz="2400" dirty="0">
                <a:latin typeface="Times New Roman"/>
                <a:cs typeface="Times New Roman"/>
              </a:rPr>
              <a:t> (Bradford and Bradford, </a:t>
            </a:r>
            <a:r>
              <a:rPr lang="en-US" sz="2400" i="1" dirty="0">
                <a:latin typeface="Times New Roman"/>
                <a:cs typeface="Times New Roman"/>
              </a:rPr>
              <a:t>Health Services Research </a:t>
            </a:r>
            <a:r>
              <a:rPr lang="en-US" sz="2400" dirty="0">
                <a:latin typeface="Times New Roman"/>
                <a:cs typeface="Times New Roman"/>
              </a:rPr>
              <a:t>2020)</a:t>
            </a:r>
          </a:p>
          <a:p>
            <a:pPr marL="0" indent="0">
              <a:buNone/>
            </a:pPr>
            <a:r>
              <a:rPr lang="en-US" sz="2400" dirty="0">
                <a:latin typeface="Times New Roman"/>
                <a:cs typeface="Times New Roman"/>
              </a:rPr>
              <a:t>Other popular (and more generalizable) IV approaches: </a:t>
            </a:r>
            <a:endParaRPr lang="en-US" sz="2400" dirty="0">
              <a:solidFill>
                <a:srgbClr val="000000"/>
              </a:solidFill>
              <a:latin typeface="Times New Roman"/>
              <a:cs typeface="Times New Roman"/>
            </a:endParaRPr>
          </a:p>
          <a:p>
            <a:pPr marL="0" indent="0">
              <a:buNone/>
            </a:pPr>
            <a:r>
              <a:rPr lang="en-US" sz="2400" b="1" dirty="0">
                <a:solidFill>
                  <a:schemeClr val="accent2">
                    <a:lumMod val="75000"/>
                  </a:schemeClr>
                </a:solidFill>
                <a:latin typeface="Times New Roman"/>
                <a:cs typeface="Times New Roman"/>
              </a:rPr>
              <a:t>3. Bartik/Shift-Share Instruments</a:t>
            </a:r>
            <a:endParaRPr lang="en-US" sz="2400" dirty="0">
              <a:solidFill>
                <a:schemeClr val="accent2">
                  <a:lumMod val="75000"/>
                </a:schemeClr>
              </a:solidFill>
              <a:cs typeface="Times New Roman" panose="02020603050405020304" pitchFamily="18" charset="0"/>
            </a:endParaRPr>
          </a:p>
          <a:p>
            <a:pPr marL="342900" indent="-342900"/>
            <a:r>
              <a:rPr lang="en-US" sz="2400" spc="0" dirty="0">
                <a:solidFill>
                  <a:srgbClr val="262626"/>
                </a:solidFill>
                <a:latin typeface="Times New Roman"/>
                <a:cs typeface="Times New Roman"/>
              </a:rPr>
              <a:t>A type of instrument which </a:t>
            </a:r>
            <a:r>
              <a:rPr lang="en-US" sz="2400" spc="0" dirty="0">
                <a:latin typeface="Times New Roman"/>
                <a:cs typeface="Times New Roman"/>
              </a:rPr>
              <a:t>measures change in a region’s labor demand due to changes in the national demand for different industries’ products</a:t>
            </a:r>
            <a:r>
              <a:rPr lang="en-US" sz="2400" spc="0" dirty="0">
                <a:solidFill>
                  <a:srgbClr val="262626"/>
                </a:solidFill>
                <a:latin typeface="Times New Roman"/>
                <a:cs typeface="Times New Roman"/>
              </a:rPr>
              <a:t> </a:t>
            </a:r>
            <a:endParaRPr lang="en-US" sz="2400" spc="0" dirty="0">
              <a:cs typeface="Times New Roman"/>
            </a:endParaRPr>
          </a:p>
          <a:p>
            <a:pPr marL="342900" indent="-342900"/>
            <a:r>
              <a:rPr lang="en-US" sz="2400" spc="0" dirty="0">
                <a:latin typeface="Times New Roman"/>
                <a:cs typeface="Times New Roman"/>
              </a:rPr>
              <a:t>Created by interacting initial “shares” of geographic regions with national growth rates (in immigration, manufacturing employment, etc.)</a:t>
            </a:r>
          </a:p>
          <a:p>
            <a:pPr marL="342900" indent="-342900"/>
            <a:r>
              <a:rPr lang="en-US" sz="2400" spc="0" dirty="0">
                <a:solidFill>
                  <a:srgbClr val="000000"/>
                </a:solidFill>
                <a:latin typeface="Times New Roman"/>
                <a:cs typeface="Times New Roman"/>
              </a:rPr>
              <a:t>Example: Currie, </a:t>
            </a:r>
            <a:r>
              <a:rPr lang="en-US" sz="2400" spc="0" dirty="0" err="1">
                <a:solidFill>
                  <a:srgbClr val="000000"/>
                </a:solidFill>
                <a:latin typeface="Times New Roman"/>
                <a:cs typeface="Times New Roman"/>
              </a:rPr>
              <a:t>Jin</a:t>
            </a:r>
            <a:r>
              <a:rPr lang="en-US" sz="2400" spc="0" dirty="0">
                <a:solidFill>
                  <a:srgbClr val="000000"/>
                </a:solidFill>
                <a:latin typeface="Times New Roman"/>
                <a:cs typeface="Times New Roman"/>
              </a:rPr>
              <a:t>, and Schnell (2019): "</a:t>
            </a:r>
            <a:r>
              <a:rPr lang="en-US" sz="2400" spc="0" dirty="0">
                <a:solidFill>
                  <a:srgbClr val="000000"/>
                </a:solidFill>
                <a:latin typeface="Times New Roman"/>
                <a:cs typeface="Times New Roman"/>
                <a:hlinkClick r:id="rId4"/>
              </a:rPr>
              <a:t>U.S. Employment and Opioids: Is there a Connection?</a:t>
            </a:r>
            <a:r>
              <a:rPr lang="en-US" sz="2400" spc="0" dirty="0">
                <a:solidFill>
                  <a:srgbClr val="000000"/>
                </a:solidFill>
                <a:latin typeface="Times New Roman"/>
                <a:cs typeface="Times New Roman"/>
              </a:rPr>
              <a:t>," Working paper.  </a:t>
            </a:r>
            <a:endParaRPr lang="en-US" sz="2400" spc="0" dirty="0">
              <a:solidFill>
                <a:srgbClr val="000000"/>
              </a:solidFill>
              <a:cs typeface="Times New Roman"/>
            </a:endParaRPr>
          </a:p>
          <a:p>
            <a:pPr lvl="1">
              <a:buFont typeface="Wingdings 2"/>
              <a:buChar char=""/>
            </a:pPr>
            <a:endParaRPr lang="en-US" sz="2400" dirty="0">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3276541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latin typeface="Times New Roman"/>
                <a:cs typeface="Times New Roman"/>
              </a:rPr>
              <a:t>Some IV Best Practices </a:t>
            </a:r>
            <a:endParaRPr lang="en-US" dirty="0"/>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950961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How do I come up with an IV?</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16AE12EB-447C-7D26-C5DA-9E0014C4327C}"/>
              </a:ext>
            </a:extLst>
          </p:cNvPr>
          <p:cNvPicPr>
            <a:picLocks noChangeAspect="1"/>
          </p:cNvPicPr>
          <p:nvPr/>
        </p:nvPicPr>
        <p:blipFill>
          <a:blip r:embed="rId3"/>
          <a:stretch>
            <a:fillRect/>
          </a:stretch>
        </p:blipFill>
        <p:spPr>
          <a:xfrm>
            <a:off x="800100" y="1371968"/>
            <a:ext cx="10058400" cy="4114064"/>
          </a:xfrm>
          <a:prstGeom prst="rect">
            <a:avLst/>
          </a:prstGeom>
        </p:spPr>
      </p:pic>
    </p:spTree>
    <p:extLst>
      <p:ext uri="{BB962C8B-B14F-4D97-AF65-F5344CB8AC3E}">
        <p14:creationId xmlns:p14="http://schemas.microsoft.com/office/powerpoint/2010/main" val="1108663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How do I come up with an IV?</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latin typeface="Times New Roman"/>
                <a:cs typeface="Times New Roman"/>
              </a:rPr>
              <a:t>It is unlikely that any personal characteristic can be used as a strong instrumental variable</a:t>
            </a:r>
          </a:p>
          <a:p>
            <a:r>
              <a:rPr lang="en-US" sz="2400" dirty="0">
                <a:latin typeface="Times New Roman"/>
                <a:cs typeface="Times New Roman"/>
              </a:rPr>
              <a:t>Most good instruments come from: </a:t>
            </a:r>
          </a:p>
          <a:p>
            <a:pPr lvl="1"/>
            <a:r>
              <a:rPr lang="en-US" sz="2400" spc="10" dirty="0">
                <a:solidFill>
                  <a:srgbClr val="000000"/>
                </a:solidFill>
                <a:latin typeface="Times New Roman"/>
                <a:cs typeface="Times New Roman"/>
              </a:rPr>
              <a:t>Real randomization (blood type)</a:t>
            </a:r>
          </a:p>
          <a:p>
            <a:pPr lvl="1"/>
            <a:r>
              <a:rPr lang="en-US" sz="2400" spc="10" dirty="0">
                <a:solidFill>
                  <a:srgbClr val="000000"/>
                </a:solidFill>
                <a:latin typeface="Times New Roman"/>
                <a:cs typeface="Times New Roman"/>
              </a:rPr>
              <a:t>“Mendelian randomization”: parent genes produce "random" children</a:t>
            </a:r>
            <a:endParaRPr lang="en-US" sz="2400" dirty="0">
              <a:latin typeface="Times New Roman"/>
              <a:cs typeface="Times New Roman"/>
            </a:endParaRPr>
          </a:p>
          <a:p>
            <a:pPr lvl="1"/>
            <a:r>
              <a:rPr lang="en-US" sz="2400" dirty="0">
                <a:latin typeface="Times New Roman"/>
                <a:cs typeface="Times New Roman"/>
              </a:rPr>
              <a:t>Unexpected correlations – a variable you would never expect had anything to do with assigning treatment ("a good instrument should feel weird")</a:t>
            </a:r>
          </a:p>
          <a:p>
            <a:r>
              <a:rPr lang="en-US" sz="2400" dirty="0">
                <a:latin typeface="Times New Roman"/>
                <a:cs typeface="Times New Roman"/>
              </a:rPr>
              <a:t>Think about regional characteristics (unemployment rate), policies (blood type; cigarette tax), “natural” features (proximity)</a:t>
            </a:r>
          </a:p>
          <a:p>
            <a:r>
              <a:rPr lang="en-US" sz="2400" dirty="0">
                <a:latin typeface="Times New Roman"/>
                <a:cs typeface="Times New Roman"/>
              </a:rPr>
              <a:t>Clever instruments are likely to be </a:t>
            </a:r>
            <a:r>
              <a:rPr lang="en-US" sz="2400" b="1" dirty="0">
                <a:solidFill>
                  <a:schemeClr val="accent3">
                    <a:lumMod val="75000"/>
                  </a:schemeClr>
                </a:solidFill>
                <a:latin typeface="Times New Roman"/>
                <a:cs typeface="Times New Roman"/>
              </a:rPr>
              <a:t>extremely context-dependent!</a:t>
            </a:r>
          </a:p>
          <a:p>
            <a:pPr marL="0" indent="0">
              <a:buNone/>
            </a:pPr>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67305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6019799" cy="5141388"/>
          </a:xfrm>
        </p:spPr>
        <p:txBody>
          <a:bodyPr>
            <a:noAutofit/>
          </a:bodyPr>
          <a:lstStyle/>
          <a:p>
            <a:r>
              <a:rPr lang="en-US" sz="2400" dirty="0">
                <a:cs typeface="Times New Roman" panose="02020603050405020304" pitchFamily="18" charset="0"/>
              </a:rPr>
              <a:t>Data and summary statistics	</a:t>
            </a:r>
          </a:p>
          <a:p>
            <a:pPr lvl="1"/>
            <a:r>
              <a:rPr lang="en-US" sz="2200" dirty="0">
                <a:cs typeface="Times New Roman" panose="02020603050405020304" pitchFamily="18" charset="0"/>
              </a:rPr>
              <a:t>U.S. Renal Data System: Medicare claims, treatment histories, patient attributes, and annual facility surveys</a:t>
            </a:r>
          </a:p>
        </p:txBody>
      </p:sp>
      <p:pic>
        <p:nvPicPr>
          <p:cNvPr id="6" name="Picture 5">
            <a:extLst>
              <a:ext uri="{FF2B5EF4-FFF2-40B4-BE49-F238E27FC236}">
                <a16:creationId xmlns:a16="http://schemas.microsoft.com/office/drawing/2014/main" id="{6259392A-FA18-AD29-4DF5-5B39A1C2CFF1}"/>
              </a:ext>
            </a:extLst>
          </p:cNvPr>
          <p:cNvPicPr>
            <a:picLocks noChangeAspect="1"/>
          </p:cNvPicPr>
          <p:nvPr/>
        </p:nvPicPr>
        <p:blipFill>
          <a:blip r:embed="rId3"/>
          <a:stretch>
            <a:fillRect/>
          </a:stretch>
        </p:blipFill>
        <p:spPr>
          <a:xfrm>
            <a:off x="6885994" y="132890"/>
            <a:ext cx="4163006" cy="6592220"/>
          </a:xfrm>
          <a:prstGeom prst="rect">
            <a:avLst/>
          </a:prstGeom>
        </p:spPr>
      </p:pic>
    </p:spTree>
    <p:extLst>
      <p:ext uri="{BB962C8B-B14F-4D97-AF65-F5344CB8AC3E}">
        <p14:creationId xmlns:p14="http://schemas.microsoft.com/office/powerpoint/2010/main" val="3978792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b="1" dirty="0">
                <a:solidFill>
                  <a:schemeClr val="accent2">
                    <a:lumMod val="75000"/>
                  </a:schemeClr>
                </a:solidFill>
                <a:latin typeface="Times New Roman"/>
                <a:cs typeface="Times New Roman"/>
              </a:rPr>
              <a:t>Report relevance: </a:t>
            </a:r>
            <a:endParaRPr lang="en-US" sz="2400" b="1"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lvl="1"/>
            <a:endParaRPr lang="en-US" sz="2400" dirty="0">
              <a:cs typeface="Times New Roman" panose="02020603050405020304" pitchFamily="18" charset="0"/>
            </a:endParaRPr>
          </a:p>
        </p:txBody>
      </p:sp>
    </p:spTree>
    <p:extLst>
      <p:ext uri="{BB962C8B-B14F-4D97-AF65-F5344CB8AC3E}">
        <p14:creationId xmlns:p14="http://schemas.microsoft.com/office/powerpoint/2010/main" val="35761980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dirty="0">
                <a:latin typeface="Times New Roman"/>
                <a:cs typeface="Times New Roman"/>
              </a:rPr>
              <a:t>Report relevance: </a:t>
            </a:r>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indent="-457200">
              <a:buAutoNum type="arabicPeriod"/>
            </a:pPr>
            <a:r>
              <a:rPr lang="en-US" sz="2400" b="1" dirty="0">
                <a:solidFill>
                  <a:schemeClr val="accent2">
                    <a:lumMod val="75000"/>
                  </a:schemeClr>
                </a:solidFill>
                <a:latin typeface="Times New Roman"/>
                <a:cs typeface="Times New Roman"/>
              </a:rPr>
              <a:t>Correct for weak instrument problems</a:t>
            </a:r>
            <a:endParaRPr lang="en-US" sz="2400"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There are </a:t>
            </a:r>
            <a:r>
              <a:rPr lang="en-US" sz="2400" spc="10" dirty="0">
                <a:solidFill>
                  <a:srgbClr val="000000"/>
                </a:solidFill>
                <a:latin typeface="Times New Roman"/>
                <a:cs typeface="Times New Roman"/>
                <a:hlinkClick r:id="rId4"/>
              </a:rPr>
              <a:t>bias correction tests and methods</a:t>
            </a:r>
            <a:r>
              <a:rPr lang="en-US" sz="2400" spc="10" dirty="0">
                <a:solidFill>
                  <a:srgbClr val="000000"/>
                </a:solidFill>
                <a:latin typeface="Times New Roman"/>
                <a:cs typeface="Times New Roman"/>
              </a:rPr>
              <a:t> </a:t>
            </a:r>
            <a:endParaRPr lang="en-US" sz="2400" dirty="0">
              <a:solidFill>
                <a:srgbClr val="000000"/>
              </a:solidFill>
              <a:latin typeface="Times New Roman"/>
              <a:cs typeface="Times New Roman"/>
            </a:endParaRPr>
          </a:p>
          <a:p>
            <a:pPr lvl="1"/>
            <a:r>
              <a:rPr lang="en-US" sz="2400" spc="10" dirty="0">
                <a:solidFill>
                  <a:srgbClr val="000000"/>
                </a:solidFill>
                <a:latin typeface="Times New Roman"/>
                <a:cs typeface="Times New Roman"/>
              </a:rPr>
              <a:t>These corrections aren't universally accepted</a:t>
            </a:r>
            <a:endParaRPr lang="en-US" sz="2400" spc="10" dirty="0">
              <a:solidFill>
                <a:srgbClr val="000000"/>
              </a:solidFill>
              <a:cs typeface="Times New Roman" panose="02020603050405020304" pitchFamily="18" charset="0"/>
            </a:endParaRPr>
          </a:p>
          <a:p>
            <a:pPr lvl="1"/>
            <a:r>
              <a:rPr lang="en-US" sz="2400" spc="10" dirty="0">
                <a:solidFill>
                  <a:srgbClr val="000000"/>
                </a:solidFill>
                <a:latin typeface="Times New Roman"/>
                <a:cs typeface="Times New Roman"/>
              </a:rPr>
              <a:t>Generally, they blow up your standard errors too much to be useful anyway</a:t>
            </a:r>
            <a:endParaRPr lang="en-US" sz="2400" dirty="0">
              <a:cs typeface="Times New Roman" panose="02020603050405020304" pitchFamily="18" charset="0"/>
            </a:endParaRPr>
          </a:p>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78F2922B-B767-FFB2-FCC9-28E1B7234E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91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How do I defend an IV?</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pPr marL="457200" indent="-457200">
                  <a:buAutoNum type="arabicPeriod"/>
                </a:pPr>
                <a:r>
                  <a:rPr lang="en-US" sz="2400" dirty="0">
                    <a:latin typeface="Times New Roman"/>
                    <a:cs typeface="Times New Roman"/>
                  </a:rPr>
                  <a:t>Report relevance: </a:t>
                </a:r>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Used to be F &gt; 10, </a:t>
                </a:r>
                <a:r>
                  <a:rPr lang="en-US" sz="2400" spc="10" dirty="0">
                    <a:solidFill>
                      <a:srgbClr val="000000"/>
                    </a:solidFill>
                    <a:latin typeface="Times New Roman"/>
                    <a:cs typeface="Times New Roman"/>
                    <a:hlinkClick r:id="rId3"/>
                  </a:rPr>
                  <a:t>now is F &gt; 104.7</a:t>
                </a:r>
                <a:endParaRPr lang="en-US" sz="2400" spc="10" dirty="0">
                  <a:solidFill>
                    <a:srgbClr val="000000"/>
                  </a:solidFill>
                  <a:latin typeface="Times New Roman"/>
                  <a:cs typeface="Times New Roman"/>
                </a:endParaRPr>
              </a:p>
              <a:p>
                <a:pPr marL="457200" indent="-457200">
                  <a:buAutoNum type="arabicPeriod"/>
                </a:pPr>
                <a:r>
                  <a:rPr lang="en-US" sz="2400" dirty="0">
                    <a:latin typeface="Times New Roman"/>
                    <a:cs typeface="Times New Roman"/>
                  </a:rPr>
                  <a:t>Correct for weak instrument problems</a:t>
                </a:r>
              </a:p>
              <a:p>
                <a:pPr marL="457200" lvl="1">
                  <a:buFont typeface="Wingdings 2" pitchFamily="34" charset="0"/>
                  <a:buChar char=""/>
                </a:pPr>
                <a:r>
                  <a:rPr lang="en-US" sz="2400" dirty="0">
                    <a:latin typeface="Times New Roman"/>
                    <a:cs typeface="Times New Roman"/>
                  </a:rPr>
                  <a:t>There are </a:t>
                </a:r>
                <a:r>
                  <a:rPr lang="en-US" sz="2400" dirty="0">
                    <a:latin typeface="Times New Roman"/>
                    <a:cs typeface="Times New Roman"/>
                    <a:hlinkClick r:id="rId4"/>
                  </a:rPr>
                  <a:t>bias correction tests and methods</a:t>
                </a:r>
                <a:r>
                  <a:rPr lang="en-US" sz="2400" dirty="0">
                    <a:latin typeface="Times New Roman"/>
                    <a:cs typeface="Times New Roman"/>
                  </a:rPr>
                  <a:t> </a:t>
                </a:r>
              </a:p>
              <a:p>
                <a:pPr marL="457200" lvl="1">
                  <a:buFont typeface="Wingdings 2" pitchFamily="34" charset="0"/>
                  <a:buChar char=""/>
                </a:pPr>
                <a:r>
                  <a:rPr lang="en-US" sz="2400" dirty="0">
                    <a:latin typeface="Times New Roman"/>
                    <a:cs typeface="Times New Roman"/>
                  </a:rPr>
                  <a:t>These corrections aren't universally accepted</a:t>
                </a:r>
              </a:p>
              <a:p>
                <a:pPr marL="457200" lvl="1">
                  <a:buFont typeface="Wingdings 2" pitchFamily="34" charset="0"/>
                  <a:buChar char=""/>
                </a:pPr>
                <a:r>
                  <a:rPr lang="en-US" sz="2400" dirty="0">
                    <a:cs typeface="Times New Roman" panose="02020603050405020304" pitchFamily="18" charset="0"/>
                  </a:rPr>
                  <a:t>Generally, they blow up your standard errors too much to be useful anyway</a:t>
                </a:r>
                <a:endParaRPr lang="en-US" sz="2400" dirty="0"/>
              </a:p>
              <a:p>
                <a:pPr marL="457200" indent="-457200">
                  <a:buAutoNum type="arabicPeriod"/>
                </a:pPr>
                <a:r>
                  <a:rPr lang="en-US" sz="2400" b="1" dirty="0">
                    <a:solidFill>
                      <a:schemeClr val="accent2">
                        <a:lumMod val="75000"/>
                      </a:schemeClr>
                    </a:solidFill>
                    <a:latin typeface="Times New Roman"/>
                    <a:cs typeface="Times New Roman"/>
                  </a:rPr>
                  <a:t>Defend validity</a:t>
                </a:r>
                <a:endParaRPr lang="en-US" sz="2400" b="1" dirty="0">
                  <a:solidFill>
                    <a:schemeClr val="accent2">
                      <a:lumMod val="75000"/>
                    </a:schemeClr>
                  </a:solidFill>
                  <a:cs typeface="Times New Roman" panose="02020603050405020304" pitchFamily="18" charset="0"/>
                </a:endParaRPr>
              </a:p>
              <a:p>
                <a:pPr lvl="1"/>
                <a:r>
                  <a:rPr lang="en-US" sz="2400" spc="10" dirty="0">
                    <a:solidFill>
                      <a:srgbClr val="000000"/>
                    </a:solidFill>
                    <a:latin typeface="Times New Roman"/>
                    <a:cs typeface="Times New Roman"/>
                  </a:rPr>
                  <a:t>Hard to justify </a:t>
                </a:r>
                <a14:m>
                  <m:oMath xmlns:m="http://schemas.openxmlformats.org/officeDocument/2006/math">
                    <m:r>
                      <a:rPr lang="en-US" sz="2400" b="0" i="1" spc="10" smtClean="0">
                        <a:solidFill>
                          <a:srgbClr val="000000"/>
                        </a:solidFill>
                        <a:latin typeface="Cambria Math" panose="02040503050406030204" pitchFamily="18" charset="0"/>
                        <a:cs typeface="Times New Roman"/>
                      </a:rPr>
                      <m:t>𝑍</m:t>
                    </m:r>
                  </m:oMath>
                </a14:m>
                <a:r>
                  <a:rPr lang="en-US" sz="2400" spc="10" dirty="0">
                    <a:solidFill>
                      <a:srgbClr val="000000"/>
                    </a:solidFill>
                    <a:latin typeface="Times New Roman"/>
                    <a:cs typeface="Times New Roman"/>
                  </a:rPr>
                  <a:t> isn't related to </a:t>
                </a:r>
                <a14:m>
                  <m:oMath xmlns:m="http://schemas.openxmlformats.org/officeDocument/2006/math">
                    <m:r>
                      <a:rPr lang="en-US" sz="2400" b="0" i="1" spc="10" smtClean="0">
                        <a:solidFill>
                          <a:srgbClr val="000000"/>
                        </a:solidFill>
                        <a:latin typeface="Cambria Math" panose="02040503050406030204" pitchFamily="18" charset="0"/>
                        <a:cs typeface="Times New Roman"/>
                      </a:rPr>
                      <m:t>𝑌</m:t>
                    </m:r>
                  </m:oMath>
                </a14:m>
                <a:r>
                  <a:rPr lang="en-US" sz="2400" spc="10" dirty="0">
                    <a:solidFill>
                      <a:srgbClr val="000000"/>
                    </a:solidFill>
                    <a:latin typeface="Times New Roman"/>
                    <a:cs typeface="Times New Roman"/>
                  </a:rPr>
                  <a:t> </a:t>
                </a:r>
                <a:r>
                  <a:rPr lang="en-US" sz="2400" i="1" spc="10" dirty="0">
                    <a:solidFill>
                      <a:srgbClr val="000000"/>
                    </a:solidFill>
                    <a:latin typeface="Times New Roman"/>
                    <a:cs typeface="Times New Roman"/>
                  </a:rPr>
                  <a:t>at all </a:t>
                </a:r>
                <a:r>
                  <a:rPr lang="en-US" sz="2400" spc="10" dirty="0">
                    <a:solidFill>
                      <a:srgbClr val="000000"/>
                    </a:solidFill>
                    <a:latin typeface="Times New Roman"/>
                    <a:cs typeface="Times New Roman"/>
                  </a:rPr>
                  <a:t>except through </a:t>
                </a:r>
                <a14:m>
                  <m:oMath xmlns:m="http://schemas.openxmlformats.org/officeDocument/2006/math">
                    <m:r>
                      <a:rPr lang="en-US" sz="2400" b="0" i="1" spc="10" smtClean="0">
                        <a:solidFill>
                          <a:srgbClr val="000000"/>
                        </a:solidFill>
                        <a:latin typeface="Cambria Math" panose="02040503050406030204" pitchFamily="18" charset="0"/>
                        <a:cs typeface="Times New Roman"/>
                      </a:rPr>
                      <m:t>𝑋</m:t>
                    </m:r>
                  </m:oMath>
                </a14:m>
                <a:endParaRPr lang="en-US" sz="2400" dirty="0">
                  <a:cs typeface="Times New Roman" panose="02020603050405020304" pitchFamily="18" charset="0"/>
                </a:endParaRPr>
              </a:p>
              <a:p>
                <a:pPr lvl="1"/>
                <a:r>
                  <a:rPr lang="en-US" sz="2400" spc="10" dirty="0">
                    <a:solidFill>
                      <a:srgbClr val="000000"/>
                    </a:solidFill>
                    <a:latin typeface="Times New Roman"/>
                    <a:cs typeface="Times New Roman"/>
                  </a:rPr>
                  <a:t>Example: </a:t>
                </a:r>
                <a:r>
                  <a:rPr lang="en-US" sz="2400" spc="10" dirty="0">
                    <a:solidFill>
                      <a:srgbClr val="000000"/>
                    </a:solidFill>
                    <a:latin typeface="Times New Roman"/>
                    <a:cs typeface="Times New Roman"/>
                    <a:hlinkClick r:id="rId5"/>
                  </a:rPr>
                  <a:t>blood type might be related to risk of infetions (COVID)</a:t>
                </a:r>
                <a:endParaRPr lang="en-US" sz="2400" dirty="0">
                  <a:cs typeface="Times New Roman" panose="02020603050405020304" pitchFamily="18" charset="0"/>
                </a:endParaRPr>
              </a:p>
              <a:p>
                <a:pPr lvl="1"/>
                <a:r>
                  <a:rPr lang="en-US" sz="2400" dirty="0">
                    <a:latin typeface="Times New Roman"/>
                    <a:cs typeface="Times New Roman"/>
                  </a:rPr>
                  <a:t>There are tests, but nobody really buys them – this one is all in the story</a:t>
                </a: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6"/>
                <a:stretch>
                  <a:fillRect l="-488" t="-1305"/>
                </a:stretch>
              </a:blipFill>
            </p:spPr>
            <p:txBody>
              <a:bodyPr/>
              <a:lstStyle/>
              <a:p>
                <a:r>
                  <a:rPr lang="en-US">
                    <a:noFill/>
                  </a:rPr>
                  <a:t> </a:t>
                </a:r>
              </a:p>
            </p:txBody>
          </p:sp>
        </mc:Fallback>
      </mc:AlternateContent>
    </p:spTree>
    <p:extLst>
      <p:ext uri="{BB962C8B-B14F-4D97-AF65-F5344CB8AC3E}">
        <p14:creationId xmlns:p14="http://schemas.microsoft.com/office/powerpoint/2010/main" val="41509924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cs typeface="Times New Roman" panose="02020603050405020304" pitchFamily="18" charset="0"/>
              </a:rPr>
              <a:t>Many quasi-experimental approaches are very assumption dependent</a:t>
            </a:r>
          </a:p>
          <a:p>
            <a:r>
              <a:rPr lang="en-US" sz="2400" b="1" dirty="0">
                <a:cs typeface="Times New Roman" panose="02020603050405020304" pitchFamily="18" charset="0"/>
              </a:rPr>
              <a:t>IV is no exception!</a:t>
            </a:r>
          </a:p>
        </p:txBody>
      </p:sp>
    </p:spTree>
    <p:extLst>
      <p:ext uri="{BB962C8B-B14F-4D97-AF65-F5344CB8AC3E}">
        <p14:creationId xmlns:p14="http://schemas.microsoft.com/office/powerpoint/2010/main" val="2081741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r>
              <a:rPr lang="en-US" sz="2400" dirty="0">
                <a:cs typeface="Times New Roman" panose="02020603050405020304" pitchFamily="18" charset="0"/>
              </a:rPr>
              <a:t>Many quasi-experimental approaches are very assumption dependent</a:t>
            </a:r>
          </a:p>
          <a:p>
            <a:r>
              <a:rPr lang="en-US" sz="2400" b="1" dirty="0">
                <a:cs typeface="Times New Roman" panose="02020603050405020304" pitchFamily="18" charset="0"/>
              </a:rPr>
              <a:t>IV is no exception!</a:t>
            </a:r>
          </a:p>
          <a:p>
            <a:r>
              <a:rPr lang="en-US" sz="2400" dirty="0">
                <a:cs typeface="Times New Roman" panose="02020603050405020304" pitchFamily="18" charset="0"/>
              </a:rPr>
              <a:t>Some things to be aware of: </a:t>
            </a:r>
          </a:p>
          <a:p>
            <a:pPr lvl="1"/>
            <a:r>
              <a:rPr lang="en-US" sz="2200" dirty="0">
                <a:cs typeface="Times New Roman" panose="02020603050405020304" pitchFamily="18" charset="0"/>
              </a:rPr>
              <a:t>IV is (more) biased if you condition on post-instrument variables</a:t>
            </a:r>
          </a:p>
          <a:p>
            <a:pPr lvl="1"/>
            <a:r>
              <a:rPr lang="en-US" sz="2200" dirty="0">
                <a:cs typeface="Times New Roman" panose="02020603050405020304" pitchFamily="18" charset="0"/>
              </a:rPr>
              <a:t>IV must match </a:t>
            </a:r>
            <a:r>
              <a:rPr lang="en-US" sz="2200" i="1" dirty="0">
                <a:cs typeface="Times New Roman" panose="02020603050405020304" pitchFamily="18" charset="0"/>
              </a:rPr>
              <a:t>measured treatments</a:t>
            </a:r>
            <a:r>
              <a:rPr lang="en-US" sz="2200" dirty="0">
                <a:cs typeface="Times New Roman" panose="02020603050405020304" pitchFamily="18" charset="0"/>
              </a:rPr>
              <a:t>, not true treatment</a:t>
            </a:r>
          </a:p>
          <a:p>
            <a:pPr lvl="1"/>
            <a:r>
              <a:rPr lang="en-US" sz="2200" dirty="0">
                <a:cs typeface="Times New Roman" panose="02020603050405020304" pitchFamily="18" charset="0"/>
              </a:rPr>
              <a:t>Weak IVs can exacerbate even trivial assumption violations!</a:t>
            </a:r>
          </a:p>
          <a:p>
            <a:pPr lvl="1"/>
            <a:r>
              <a:rPr lang="en-US" sz="2200" dirty="0">
                <a:cs typeface="Times New Roman" panose="02020603050405020304" pitchFamily="18" charset="0"/>
              </a:rPr>
              <a:t>Small sample bias – your assumptions might be statistically violated at random</a:t>
            </a:r>
          </a:p>
        </p:txBody>
      </p:sp>
    </p:spTree>
    <p:extLst>
      <p:ext uri="{BB962C8B-B14F-4D97-AF65-F5344CB8AC3E}">
        <p14:creationId xmlns:p14="http://schemas.microsoft.com/office/powerpoint/2010/main" val="3997481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685800" y="1119952"/>
            <a:ext cx="10213429" cy="5357048"/>
          </a:xfrm>
        </p:spPr>
        <p:txBody>
          <a:bodyPr vert="horz" lIns="91440" tIns="45720" rIns="91440" bIns="45720" rtlCol="0" anchor="t">
            <a:normAutofit/>
          </a:bodyPr>
          <a:lstStyle/>
          <a:p>
            <a:r>
              <a:rPr lang="en-US" sz="2400" dirty="0">
                <a:latin typeface="Times New Roman"/>
                <a:cs typeface="Times New Roman"/>
              </a:rPr>
              <a:t>IV is a powerful design when data suffer from selection on </a:t>
            </a:r>
            <a:r>
              <a:rPr lang="en-US" sz="2400" dirty="0" err="1">
                <a:latin typeface="Times New Roman"/>
                <a:cs typeface="Times New Roman"/>
              </a:rPr>
              <a:t>unobservables</a:t>
            </a:r>
            <a:r>
              <a:rPr lang="en-US" sz="2400" dirty="0">
                <a:latin typeface="Times New Roman"/>
                <a:cs typeface="Times New Roman"/>
              </a:rPr>
              <a:t>.</a:t>
            </a:r>
          </a:p>
          <a:p>
            <a:r>
              <a:rPr lang="en-US" sz="2400" dirty="0">
                <a:latin typeface="Times New Roman"/>
                <a:cs typeface="Times New Roman"/>
              </a:rPr>
              <a:t>Good front door approach! </a:t>
            </a:r>
          </a:p>
          <a:p>
            <a:r>
              <a:rPr lang="en-US" sz="2400" dirty="0">
                <a:latin typeface="Times New Roman"/>
                <a:cs typeface="Times New Roman"/>
              </a:rPr>
              <a:t>Has limitations: </a:t>
            </a:r>
          </a:p>
          <a:p>
            <a:pPr lvl="1"/>
            <a:r>
              <a:rPr lang="en-US" sz="2400" dirty="0">
                <a:latin typeface="Times New Roman"/>
                <a:cs typeface="Times New Roman"/>
              </a:rPr>
              <a:t>First, it only identifies the LATE, which may or may not be policy relevant</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endParaRPr lang="en-US" sz="2400" dirty="0">
              <a:solidFill>
                <a:srgbClr val="000000"/>
              </a:solidFill>
              <a:latin typeface="Times New Roman"/>
              <a:cs typeface="Times New Roman"/>
            </a:endParaRPr>
          </a:p>
          <a:p>
            <a:pPr lvl="1"/>
            <a:r>
              <a:rPr lang="en-US" sz="2400" dirty="0">
                <a:latin typeface="Times New Roman"/>
                <a:cs typeface="Times New Roman"/>
              </a:rPr>
              <a:t>IV tends to be less credible generally (too many unknowns)</a:t>
            </a:r>
          </a:p>
          <a:p>
            <a:pPr>
              <a:buFont typeface="Arial" pitchFamily="18" charset="2"/>
              <a:buChar char="•"/>
            </a:pPr>
            <a:r>
              <a:rPr lang="en-US" sz="2400" dirty="0">
                <a:latin typeface="Times New Roman"/>
                <a:cs typeface="Times New Roman"/>
              </a:rPr>
              <a:t>But IV is an important strategy and sometimes the opportunity to use it will come along! </a:t>
            </a:r>
            <a:endParaRPr lang="en-US" sz="2400" spc="0" dirty="0">
              <a:latin typeface="Times New Roman"/>
              <a:cs typeface="Times New Roman"/>
            </a:endParaRPr>
          </a:p>
          <a:p>
            <a:pPr>
              <a:buFont typeface="Arial" pitchFamily="18" charset="2"/>
              <a:buChar char="•"/>
            </a:pPr>
            <a:r>
              <a:rPr lang="en-US" sz="2400" dirty="0">
                <a:latin typeface="Times New Roman"/>
                <a:cs typeface="Times New Roman"/>
              </a:rPr>
              <a:t>Build in-depth knowledge of institutional details -- familiarity is how you find instruments!</a:t>
            </a:r>
            <a:endParaRPr lang="en-US" sz="2400" dirty="0">
              <a:solidFill>
                <a:srgbClr val="000000"/>
              </a:solidFill>
              <a:cs typeface="Times New Roman"/>
            </a:endParaRPr>
          </a:p>
          <a:p>
            <a:pPr lvl="1">
              <a:buFont typeface="Wingdings 2"/>
              <a:buChar char=""/>
            </a:pPr>
            <a:endParaRPr lang="en-US" sz="2400" dirty="0">
              <a:solidFill>
                <a:srgbClr val="262626"/>
              </a:solidFill>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Conclusion</a:t>
            </a:r>
            <a:endParaRPr lang="en-US" dirty="0"/>
          </a:p>
        </p:txBody>
      </p:sp>
    </p:spTree>
    <p:extLst>
      <p:ext uri="{BB962C8B-B14F-4D97-AF65-F5344CB8AC3E}">
        <p14:creationId xmlns:p14="http://schemas.microsoft.com/office/powerpoint/2010/main" val="32328678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Using an IV: What if I </a:t>
            </a:r>
            <a:r>
              <a:rPr lang="en-US" sz="3600" b="1" dirty="0">
                <a:solidFill>
                  <a:schemeClr val="accent2">
                    <a:lumMod val="75000"/>
                  </a:schemeClr>
                </a:solidFill>
                <a:latin typeface="Times New Roman"/>
                <a:cs typeface="Times New Roman"/>
              </a:rPr>
              <a:t>can’t</a:t>
            </a:r>
            <a:r>
              <a:rPr lang="en-US" sz="3600" b="1" dirty="0">
                <a:latin typeface="Times New Roman"/>
                <a:cs typeface="Times New Roman"/>
              </a:rPr>
              <a:t> </a:t>
            </a:r>
            <a:r>
              <a:rPr lang="en-US" sz="3600" dirty="0">
                <a:latin typeface="Times New Roman"/>
                <a:cs typeface="Times New Roman"/>
              </a:rPr>
              <a:t>defend my IV? </a:t>
            </a:r>
          </a:p>
        </p:txBody>
      </p:sp>
      <p:pic>
        <p:nvPicPr>
          <p:cNvPr id="6" name="Content Placeholder 5">
            <a:extLst>
              <a:ext uri="{FF2B5EF4-FFF2-40B4-BE49-F238E27FC236}">
                <a16:creationId xmlns:a16="http://schemas.microsoft.com/office/drawing/2014/main" id="{05F32E5B-7C2C-7A3E-92C7-F0A0DD6135C3}"/>
              </a:ext>
            </a:extLst>
          </p:cNvPr>
          <p:cNvPicPr>
            <a:picLocks noGrp="1" noChangeAspect="1"/>
          </p:cNvPicPr>
          <p:nvPr>
            <p:ph idx="1"/>
          </p:nvPr>
        </p:nvPicPr>
        <p:blipFill>
          <a:blip r:embed="rId3"/>
          <a:stretch>
            <a:fillRect/>
          </a:stretch>
        </p:blipFill>
        <p:spPr>
          <a:xfrm>
            <a:off x="6705600" y="1089660"/>
            <a:ext cx="2821708" cy="990600"/>
          </a:xfrm>
        </p:spPr>
      </p:pic>
      <p:pic>
        <p:nvPicPr>
          <p:cNvPr id="1026" name="Picture 2" descr="Image">
            <a:extLst>
              <a:ext uri="{FF2B5EF4-FFF2-40B4-BE49-F238E27FC236}">
                <a16:creationId xmlns:a16="http://schemas.microsoft.com/office/drawing/2014/main" id="{0AEBA420-6D2A-92F1-757E-5B9F1B633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278" y="1066801"/>
            <a:ext cx="5618922" cy="561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309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a:cs typeface="Times New Roman"/>
              </a:rPr>
              <a:t>Weak IV Bias </a:t>
            </a:r>
          </a:p>
        </p:txBody>
      </p:sp>
      <p:sp>
        <p:nvSpPr>
          <p:cNvPr id="3" name="Content Placeholder 2"/>
          <p:cNvSpPr>
            <a:spLocks noGrp="1"/>
          </p:cNvSpPr>
          <p:nvPr>
            <p:ph idx="1"/>
          </p:nvPr>
        </p:nvSpPr>
        <p:spPr>
          <a:xfrm>
            <a:off x="914400" y="1066801"/>
            <a:ext cx="9984829" cy="5141388"/>
          </a:xfrm>
        </p:spPr>
        <p:txBody>
          <a:bodyPr vert="horz" lIns="91440" tIns="45720" rIns="91440" bIns="45720" rtlCol="0" anchor="t">
            <a:normAutofit/>
          </a:bodyPr>
          <a:lstStyle/>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38FABAC0-2F99-C28E-7F87-93116B8CAC40}"/>
              </a:ext>
            </a:extLst>
          </p:cNvPr>
          <p:cNvPicPr>
            <a:picLocks noChangeAspect="1"/>
          </p:cNvPicPr>
          <p:nvPr/>
        </p:nvPicPr>
        <p:blipFill>
          <a:blip r:embed="rId3"/>
          <a:stretch>
            <a:fillRect/>
          </a:stretch>
        </p:blipFill>
        <p:spPr>
          <a:xfrm>
            <a:off x="838200" y="1066801"/>
            <a:ext cx="7620000" cy="5588518"/>
          </a:xfrm>
          <a:prstGeom prst="rect">
            <a:avLst/>
          </a:prstGeom>
        </p:spPr>
      </p:pic>
    </p:spTree>
    <p:extLst>
      <p:ext uri="{BB962C8B-B14F-4D97-AF65-F5344CB8AC3E}">
        <p14:creationId xmlns:p14="http://schemas.microsoft.com/office/powerpoint/2010/main" val="38379945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Best Practices</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1B0A385-F87C-5AA6-58B3-88F7F71D15C3}"/>
              </a:ext>
            </a:extLst>
          </p:cNvPr>
          <p:cNvPicPr>
            <a:picLocks noGrp="1" noChangeAspect="1"/>
          </p:cNvPicPr>
          <p:nvPr>
            <p:ph idx="1"/>
          </p:nvPr>
        </p:nvPicPr>
        <p:blipFill rotWithShape="1">
          <a:blip r:embed="rId3"/>
          <a:srcRect b="20055"/>
          <a:stretch/>
        </p:blipFill>
        <p:spPr>
          <a:xfrm>
            <a:off x="342900" y="990600"/>
            <a:ext cx="10972800" cy="5791200"/>
          </a:xfrm>
        </p:spPr>
      </p:pic>
    </p:spTree>
    <p:extLst>
      <p:ext uri="{BB962C8B-B14F-4D97-AF65-F5344CB8AC3E}">
        <p14:creationId xmlns:p14="http://schemas.microsoft.com/office/powerpoint/2010/main" val="3254224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Using an IV: Best Practices</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E5DA7E7-7D76-4BB9-1CA0-A23A156878C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9EA0A10-2A5A-2F22-06B9-D109071542EA}"/>
              </a:ext>
            </a:extLst>
          </p:cNvPr>
          <p:cNvPicPr>
            <a:picLocks noChangeAspect="1"/>
          </p:cNvPicPr>
          <p:nvPr/>
        </p:nvPicPr>
        <p:blipFill rotWithShape="1">
          <a:blip r:embed="rId3"/>
          <a:srcRect t="36154"/>
          <a:stretch/>
        </p:blipFill>
        <p:spPr>
          <a:xfrm>
            <a:off x="457200" y="1066800"/>
            <a:ext cx="10058400" cy="4356063"/>
          </a:xfrm>
          <a:prstGeom prst="rect">
            <a:avLst/>
          </a:prstGeom>
        </p:spPr>
      </p:pic>
    </p:spTree>
    <p:extLst>
      <p:ext uri="{BB962C8B-B14F-4D97-AF65-F5344CB8AC3E}">
        <p14:creationId xmlns:p14="http://schemas.microsoft.com/office/powerpoint/2010/main" val="2828631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363199" cy="5141388"/>
          </a:xfrm>
        </p:spPr>
        <p:txBody>
          <a:bodyPr>
            <a:noAutofit/>
          </a:bodyPr>
          <a:lstStyle/>
          <a:p>
            <a:r>
              <a:rPr lang="en-US" sz="2400" dirty="0">
                <a:cs typeface="Times New Roman" panose="02020603050405020304" pitchFamily="18" charset="0"/>
              </a:rPr>
              <a:t>Data and summary statistics	</a:t>
            </a:r>
          </a:p>
          <a:p>
            <a:pPr lvl="1"/>
            <a:r>
              <a:rPr lang="en-US" sz="2200" dirty="0">
                <a:cs typeface="Times New Roman" panose="02020603050405020304" pitchFamily="18" charset="0"/>
              </a:rPr>
              <a:t>U.S. Renal Data System: Medicare claims, treatment histories, patient attributes, and annual facility surveys</a:t>
            </a:r>
          </a:p>
          <a:p>
            <a:r>
              <a:rPr lang="en-US" sz="2400" dirty="0">
                <a:cs typeface="Times New Roman" panose="02020603050405020304" pitchFamily="18" charset="0"/>
              </a:rPr>
              <a:t>Reform bundled Medicare payments for dialysis sessions and injectable drugs</a:t>
            </a:r>
          </a:p>
        </p:txBody>
      </p:sp>
      <p:pic>
        <p:nvPicPr>
          <p:cNvPr id="5" name="Picture 4">
            <a:extLst>
              <a:ext uri="{FF2B5EF4-FFF2-40B4-BE49-F238E27FC236}">
                <a16:creationId xmlns:a16="http://schemas.microsoft.com/office/drawing/2014/main" id="{7F0A4B0A-882E-160D-7BA7-CE02416B116A}"/>
              </a:ext>
            </a:extLst>
          </p:cNvPr>
          <p:cNvPicPr>
            <a:picLocks noChangeAspect="1"/>
          </p:cNvPicPr>
          <p:nvPr/>
        </p:nvPicPr>
        <p:blipFill>
          <a:blip r:embed="rId3"/>
          <a:stretch>
            <a:fillRect/>
          </a:stretch>
        </p:blipFill>
        <p:spPr>
          <a:xfrm>
            <a:off x="2590800" y="2887876"/>
            <a:ext cx="8478667" cy="3945046"/>
          </a:xfrm>
          <a:prstGeom prst="rect">
            <a:avLst/>
          </a:prstGeom>
        </p:spPr>
      </p:pic>
    </p:spTree>
    <p:extLst>
      <p:ext uri="{BB962C8B-B14F-4D97-AF65-F5344CB8AC3E}">
        <p14:creationId xmlns:p14="http://schemas.microsoft.com/office/powerpoint/2010/main" val="199298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hlinkClick r:id="rId3"/>
              </a:rPr>
              <a:t>The Effect of Evictions on Opioid Mortality</a:t>
            </a:r>
            <a:r>
              <a:rPr lang="en-US" sz="2400" dirty="0"/>
              <a:t> (Bradford and Bradford, </a:t>
            </a:r>
            <a:r>
              <a:rPr lang="en-US" sz="2400" i="1" dirty="0"/>
              <a:t>Health Services Research </a:t>
            </a:r>
            <a:r>
              <a:rPr lang="en-US" sz="2400" dirty="0"/>
              <a:t>2020)</a:t>
            </a:r>
          </a:p>
          <a:p>
            <a:endParaRPr lang="en-US" sz="2400" dirty="0">
              <a:cs typeface="Times New Roman"/>
            </a:endParaRPr>
          </a:p>
          <a:p>
            <a:pPr marL="0" indent="0">
              <a:buNone/>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Other Example Papers and Instruments</a:t>
            </a:r>
          </a:p>
        </p:txBody>
      </p:sp>
    </p:spTree>
    <p:extLst>
      <p:ext uri="{BB962C8B-B14F-4D97-AF65-F5344CB8AC3E}">
        <p14:creationId xmlns:p14="http://schemas.microsoft.com/office/powerpoint/2010/main" val="120145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685800" y="1119952"/>
            <a:ext cx="10213429" cy="5357048"/>
          </a:xfrm>
        </p:spPr>
        <p:txBody>
          <a:bodyPr vert="horz" lIns="91440" tIns="45720" rIns="91440" bIns="45720" rtlCol="0" anchor="t">
            <a:normAutofit/>
          </a:bodyPr>
          <a:lstStyle/>
          <a:p>
            <a:r>
              <a:rPr lang="en-US" sz="2400" dirty="0">
                <a:latin typeface="Times New Roman"/>
                <a:cs typeface="Times New Roman"/>
              </a:rPr>
              <a:t>IV is a powerful design when data suffer from selection on </a:t>
            </a:r>
            <a:r>
              <a:rPr lang="en-US" sz="2400" dirty="0" err="1">
                <a:latin typeface="Times New Roman"/>
                <a:cs typeface="Times New Roman"/>
              </a:rPr>
              <a:t>unobservables</a:t>
            </a:r>
            <a:r>
              <a:rPr lang="en-US" sz="2400" dirty="0">
                <a:latin typeface="Times New Roman"/>
                <a:cs typeface="Times New Roman"/>
              </a:rPr>
              <a:t>.</a:t>
            </a:r>
          </a:p>
          <a:p>
            <a:r>
              <a:rPr lang="en-US" sz="2400" dirty="0">
                <a:latin typeface="Times New Roman"/>
                <a:cs typeface="Times New Roman"/>
              </a:rPr>
              <a:t>Good front door approach! </a:t>
            </a:r>
          </a:p>
          <a:p>
            <a:r>
              <a:rPr lang="en-US" sz="2400" dirty="0">
                <a:latin typeface="Times New Roman"/>
                <a:cs typeface="Times New Roman"/>
              </a:rPr>
              <a:t>Has limitations: </a:t>
            </a:r>
          </a:p>
          <a:p>
            <a:pPr lvl="1"/>
            <a:r>
              <a:rPr lang="en-US" sz="2400" dirty="0">
                <a:latin typeface="Times New Roman"/>
                <a:cs typeface="Times New Roman"/>
              </a:rPr>
              <a:t>First, it only identifies the LATE, which may or may not be policy relevant</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endParaRPr lang="en-US" sz="2400" dirty="0">
              <a:solidFill>
                <a:srgbClr val="000000"/>
              </a:solidFill>
              <a:latin typeface="Times New Roman"/>
              <a:cs typeface="Times New Roman"/>
            </a:endParaRPr>
          </a:p>
          <a:p>
            <a:pPr lvl="1"/>
            <a:r>
              <a:rPr lang="en-US" sz="2400" dirty="0">
                <a:latin typeface="Times New Roman"/>
                <a:cs typeface="Times New Roman"/>
              </a:rPr>
              <a:t>IV tends to be less credible generally (too many unknowns)</a:t>
            </a:r>
          </a:p>
          <a:p>
            <a:pPr>
              <a:buFont typeface="Arial" pitchFamily="18" charset="2"/>
              <a:buChar char="•"/>
            </a:pPr>
            <a:r>
              <a:rPr lang="en-US" sz="2400" dirty="0">
                <a:latin typeface="Times New Roman"/>
                <a:cs typeface="Times New Roman"/>
              </a:rPr>
              <a:t>But IV is an important strategy and sometimes the opportunity to use it will come along! </a:t>
            </a:r>
            <a:endParaRPr lang="en-US" sz="2400" spc="0" dirty="0">
              <a:latin typeface="Times New Roman"/>
              <a:cs typeface="Times New Roman"/>
            </a:endParaRPr>
          </a:p>
          <a:p>
            <a:pPr>
              <a:buFont typeface="Arial" pitchFamily="18" charset="2"/>
              <a:buChar char="•"/>
            </a:pPr>
            <a:r>
              <a:rPr lang="en-US" sz="2400" dirty="0">
                <a:latin typeface="Times New Roman"/>
                <a:cs typeface="Times New Roman"/>
              </a:rPr>
              <a:t>Build in-depth knowledge of institutional details -- familiarity is how you find instruments!</a:t>
            </a:r>
            <a:endParaRPr lang="en-US" sz="2400" dirty="0">
              <a:solidFill>
                <a:srgbClr val="000000"/>
              </a:solidFill>
              <a:cs typeface="Times New Roman"/>
            </a:endParaRPr>
          </a:p>
          <a:p>
            <a:pPr lvl="1">
              <a:buFont typeface="Wingdings 2"/>
              <a:buChar char=""/>
            </a:pPr>
            <a:endParaRPr lang="en-US" sz="2400" dirty="0">
              <a:solidFill>
                <a:srgbClr val="262626"/>
              </a:solidFill>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Conclusion</a:t>
            </a:r>
            <a:endParaRPr lang="en-US" dirty="0"/>
          </a:p>
        </p:txBody>
      </p:sp>
    </p:spTree>
    <p:extLst>
      <p:ext uri="{BB962C8B-B14F-4D97-AF65-F5344CB8AC3E}">
        <p14:creationId xmlns:p14="http://schemas.microsoft.com/office/powerpoint/2010/main" val="171047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6477000" cy="624840"/>
          </a:xfrm>
        </p:spPr>
        <p:txBody>
          <a:bodyPr>
            <a:noAutofit/>
          </a:bodyPr>
          <a:lstStyle/>
          <a:p>
            <a:r>
              <a:rPr lang="en-US" sz="3600" dirty="0">
                <a:cs typeface="Times New Roman" panose="02020603050405020304" pitchFamily="18" charset="0"/>
              </a:rPr>
              <a:t>Case study: what is the reform?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363199"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DA09A8D3-BF3A-DB1C-DA46-CC2A0C0D7C0F}"/>
              </a:ext>
            </a:extLst>
          </p:cNvPr>
          <p:cNvPicPr>
            <a:picLocks noChangeAspect="1"/>
          </p:cNvPicPr>
          <p:nvPr/>
        </p:nvPicPr>
        <p:blipFill>
          <a:blip r:embed="rId3"/>
          <a:stretch>
            <a:fillRect/>
          </a:stretch>
        </p:blipFill>
        <p:spPr>
          <a:xfrm>
            <a:off x="1600200" y="838200"/>
            <a:ext cx="8087854" cy="5906324"/>
          </a:xfrm>
          <a:prstGeom prst="rect">
            <a:avLst/>
          </a:prstGeom>
        </p:spPr>
      </p:pic>
    </p:spTree>
    <p:extLst>
      <p:ext uri="{BB962C8B-B14F-4D97-AF65-F5344CB8AC3E}">
        <p14:creationId xmlns:p14="http://schemas.microsoft.com/office/powerpoint/2010/main" val="128369761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5028</TotalTime>
  <Words>5627</Words>
  <Application>Microsoft Office PowerPoint</Application>
  <PresentationFormat>Widescreen</PresentationFormat>
  <Paragraphs>477</Paragraphs>
  <Slides>81</Slides>
  <Notes>75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Aptos</vt:lpstr>
      <vt:lpstr>Arial</vt:lpstr>
      <vt:lpstr>Calibri</vt:lpstr>
      <vt:lpstr>Cambria Math</vt:lpstr>
      <vt:lpstr>Symbol</vt:lpstr>
      <vt:lpstr>Times New Roman</vt:lpstr>
      <vt:lpstr>Wingdings 2</vt:lpstr>
      <vt:lpstr>View</vt:lpstr>
      <vt:lpstr>Quantitative HSR I</vt:lpstr>
      <vt:lpstr>Last Time: Matching Approaches</vt:lpstr>
      <vt:lpstr>Causal Inference: From Back Doors to Front</vt:lpstr>
      <vt:lpstr>Open up the (Right) Gates!</vt:lpstr>
      <vt:lpstr>Case Study </vt:lpstr>
      <vt:lpstr>Example: Waiting Times and Transplantation Outcomes</vt:lpstr>
      <vt:lpstr>Case study: what is the reform? </vt:lpstr>
      <vt:lpstr>Case study: what is the reform? </vt:lpstr>
      <vt:lpstr>Case study: what is the reform? </vt:lpstr>
      <vt:lpstr>Case study: what is the reform? </vt:lpstr>
      <vt:lpstr>Endogeneity</vt:lpstr>
      <vt:lpstr>Example: Waiting Times and Transplantation Outcomes</vt:lpstr>
      <vt:lpstr>Example: Waiting Times and Transplantation Outcomes</vt:lpstr>
      <vt:lpstr>Exogeneity + Endogeneity</vt:lpstr>
      <vt:lpstr>Exogeneity + Endogeneity</vt:lpstr>
      <vt:lpstr>Endogeneity</vt:lpstr>
      <vt:lpstr>Endogeneity</vt:lpstr>
      <vt:lpstr>Exogeneity Example: Age</vt:lpstr>
      <vt:lpstr>Endogeneity Example: “Pickiness”</vt:lpstr>
      <vt:lpstr>Causal Inference: From Back Doors to Front</vt:lpstr>
      <vt:lpstr>Causal Inference: From Back Doors to Front</vt:lpstr>
      <vt:lpstr>Causal Inference: From Back Doors to Front</vt:lpstr>
      <vt:lpstr>Exploiting  Quasi-Random Variation</vt:lpstr>
      <vt:lpstr>Instrumenting for an Endogenous Variable</vt:lpstr>
      <vt:lpstr>Instrumenting for an Endogenous Variable</vt:lpstr>
      <vt:lpstr>Instrumental Variables</vt:lpstr>
      <vt:lpstr>Instrumental Variable in our Example?</vt:lpstr>
      <vt:lpstr>Instrumental Variables: Relevance</vt:lpstr>
      <vt:lpstr>Instrumental Variables: Exclusion</vt:lpstr>
      <vt:lpstr>Instrumental Variables: Exogeneity</vt:lpstr>
      <vt:lpstr>PowerPoint Presentation</vt:lpstr>
      <vt:lpstr>PowerPoint Presentation</vt:lpstr>
      <vt:lpstr>Example: Transfusions and Waiting Time</vt:lpstr>
      <vt:lpstr>Other Popular IVs</vt:lpstr>
      <vt:lpstr>Using IVs in Regression</vt:lpstr>
      <vt:lpstr>Using IVs to back out treatment effects</vt:lpstr>
      <vt:lpstr>Using IVs to back out treatment effects</vt:lpstr>
      <vt:lpstr>IV Regression: Illustration</vt:lpstr>
      <vt:lpstr>IV Regression: Illustration</vt:lpstr>
      <vt:lpstr>IV Regression: Illustration</vt:lpstr>
      <vt:lpstr>Graphical Illustration of IVs</vt:lpstr>
      <vt:lpstr>Graphical Illustration of IVs</vt:lpstr>
      <vt:lpstr>Graphical Illustration of IVs</vt:lpstr>
      <vt:lpstr>Graphical Illustration of IVs</vt:lpstr>
      <vt:lpstr>Graphical Illustration of IVs</vt:lpstr>
      <vt:lpstr>Graphical Illustration of IVs</vt:lpstr>
      <vt:lpstr>Using an IV: How do I interpret an IV?</vt:lpstr>
      <vt:lpstr>Using an IV: How do I interpret an IV?</vt:lpstr>
      <vt:lpstr>Using an IV: How do I interpret an IV?</vt:lpstr>
      <vt:lpstr>Using an IV: How do I interpret an IV?</vt:lpstr>
      <vt:lpstr>Interpreting and Implementing IV</vt:lpstr>
      <vt:lpstr>Using an IV: Testing Assumptions </vt:lpstr>
      <vt:lpstr>Using an IV: Testing Assumptions </vt:lpstr>
      <vt:lpstr>Example of a First Stage Test</vt:lpstr>
      <vt:lpstr>Example of a First Stage Test</vt:lpstr>
      <vt:lpstr>Current Research Alert: First-Stage Tests</vt:lpstr>
      <vt:lpstr>Using an IV: Testing Assumptions </vt:lpstr>
      <vt:lpstr>Descriptive/Suggestive Evidence for Exclusion</vt:lpstr>
      <vt:lpstr>Using an IV: Testing Assumptions </vt:lpstr>
      <vt:lpstr>Descriptive/Suggestive Evidence for Exclusion</vt:lpstr>
      <vt:lpstr>Descriptive/Suggestive Evidence for Exclusion</vt:lpstr>
      <vt:lpstr>IV Results</vt:lpstr>
      <vt:lpstr>IV Results</vt:lpstr>
      <vt:lpstr>PowerPoint Presentation</vt:lpstr>
      <vt:lpstr>PowerPoint Presentation</vt:lpstr>
      <vt:lpstr>PowerPoint Presentation</vt:lpstr>
      <vt:lpstr>Some IV Best Practices </vt:lpstr>
      <vt:lpstr>Using an IV: How do I come up with an IV?</vt:lpstr>
      <vt:lpstr>Using an IV: How do I come up with an IV?</vt:lpstr>
      <vt:lpstr>Using an IV: How do I defend an IV?</vt:lpstr>
      <vt:lpstr>Using an IV: How do I defend an IV?</vt:lpstr>
      <vt:lpstr>Using an IV: How do I defend an IV?</vt:lpstr>
      <vt:lpstr>Using an IV: What if I can’t defend my IV? </vt:lpstr>
      <vt:lpstr>Using an IV: What if I can’t defend my IV? </vt:lpstr>
      <vt:lpstr>PowerPoint Presentation</vt:lpstr>
      <vt:lpstr>Using an IV: What if I can’t defend my IV? </vt:lpstr>
      <vt:lpstr>Weak IV Bias </vt:lpstr>
      <vt:lpstr>Using an IV: Best Practices</vt:lpstr>
      <vt:lpstr>Using an IV: Best Practices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532</cp:revision>
  <dcterms:created xsi:type="dcterms:W3CDTF">2011-01-10T00:42:42Z</dcterms:created>
  <dcterms:modified xsi:type="dcterms:W3CDTF">2025-01-14T14:46:59Z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